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5"/>
  </p:notesMasterIdLst>
  <p:sldIdLst>
    <p:sldId id="306" r:id="rId2"/>
    <p:sldId id="364" r:id="rId3"/>
    <p:sldId id="399" r:id="rId4"/>
    <p:sldId id="365" r:id="rId5"/>
    <p:sldId id="400" r:id="rId6"/>
    <p:sldId id="401" r:id="rId7"/>
    <p:sldId id="367" r:id="rId8"/>
    <p:sldId id="392" r:id="rId9"/>
    <p:sldId id="394" r:id="rId10"/>
    <p:sldId id="416" r:id="rId11"/>
    <p:sldId id="417" r:id="rId12"/>
    <p:sldId id="418" r:id="rId13"/>
    <p:sldId id="402" r:id="rId14"/>
    <p:sldId id="368" r:id="rId15"/>
    <p:sldId id="395" r:id="rId16"/>
    <p:sldId id="369" r:id="rId17"/>
    <p:sldId id="403" r:id="rId18"/>
    <p:sldId id="370" r:id="rId19"/>
    <p:sldId id="371" r:id="rId20"/>
    <p:sldId id="404" r:id="rId21"/>
    <p:sldId id="405" r:id="rId22"/>
    <p:sldId id="406" r:id="rId23"/>
    <p:sldId id="372" r:id="rId24"/>
    <p:sldId id="407" r:id="rId25"/>
    <p:sldId id="408" r:id="rId26"/>
    <p:sldId id="374" r:id="rId27"/>
    <p:sldId id="376" r:id="rId28"/>
    <p:sldId id="375" r:id="rId29"/>
    <p:sldId id="409" r:id="rId30"/>
    <p:sldId id="377" r:id="rId31"/>
    <p:sldId id="410" r:id="rId32"/>
    <p:sldId id="379" r:id="rId33"/>
    <p:sldId id="380" r:id="rId34"/>
    <p:sldId id="411" r:id="rId35"/>
    <p:sldId id="381" r:id="rId36"/>
    <p:sldId id="396" r:id="rId37"/>
    <p:sldId id="397" r:id="rId38"/>
    <p:sldId id="382" r:id="rId39"/>
    <p:sldId id="383" r:id="rId40"/>
    <p:sldId id="413" r:id="rId41"/>
    <p:sldId id="414" r:id="rId42"/>
    <p:sldId id="415" r:id="rId43"/>
    <p:sldId id="412" r:id="rId44"/>
    <p:sldId id="341" r:id="rId45"/>
    <p:sldId id="384" r:id="rId46"/>
    <p:sldId id="385" r:id="rId47"/>
    <p:sldId id="386" r:id="rId48"/>
    <p:sldId id="342" r:id="rId49"/>
    <p:sldId id="387" r:id="rId50"/>
    <p:sldId id="398" r:id="rId51"/>
    <p:sldId id="344" r:id="rId52"/>
    <p:sldId id="390" r:id="rId53"/>
    <p:sldId id="346" r:id="rId5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306"/>
            <p14:sldId id="364"/>
            <p14:sldId id="399"/>
            <p14:sldId id="365"/>
            <p14:sldId id="400"/>
            <p14:sldId id="401"/>
            <p14:sldId id="367"/>
            <p14:sldId id="392"/>
            <p14:sldId id="394"/>
            <p14:sldId id="416"/>
            <p14:sldId id="417"/>
            <p14:sldId id="418"/>
            <p14:sldId id="402"/>
            <p14:sldId id="368"/>
            <p14:sldId id="395"/>
            <p14:sldId id="369"/>
            <p14:sldId id="403"/>
            <p14:sldId id="370"/>
            <p14:sldId id="371"/>
            <p14:sldId id="404"/>
            <p14:sldId id="405"/>
            <p14:sldId id="406"/>
            <p14:sldId id="372"/>
            <p14:sldId id="407"/>
            <p14:sldId id="408"/>
            <p14:sldId id="374"/>
            <p14:sldId id="376"/>
            <p14:sldId id="375"/>
            <p14:sldId id="409"/>
            <p14:sldId id="377"/>
            <p14:sldId id="410"/>
            <p14:sldId id="379"/>
            <p14:sldId id="380"/>
            <p14:sldId id="411"/>
            <p14:sldId id="381"/>
            <p14:sldId id="396"/>
            <p14:sldId id="397"/>
            <p14:sldId id="382"/>
            <p14:sldId id="383"/>
            <p14:sldId id="413"/>
            <p14:sldId id="414"/>
            <p14:sldId id="415"/>
            <p14:sldId id="412"/>
            <p14:sldId id="341"/>
            <p14:sldId id="384"/>
            <p14:sldId id="385"/>
            <p14:sldId id="386"/>
            <p14:sldId id="342"/>
            <p14:sldId id="387"/>
            <p14:sldId id="398"/>
            <p14:sldId id="344"/>
            <p14:sldId id="390"/>
            <p14:sldId id="3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4FB4FF"/>
    <a:srgbClr val="BAE18F"/>
    <a:srgbClr val="FF3300"/>
    <a:srgbClr val="FF5B5B"/>
    <a:srgbClr val="669900"/>
    <a:srgbClr val="8FF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95" autoAdjust="0"/>
    <p:restoredTop sz="96935" autoAdjust="0"/>
  </p:normalViewPr>
  <p:slideViewPr>
    <p:cSldViewPr>
      <p:cViewPr varScale="1">
        <p:scale>
          <a:sx n="68" d="100"/>
          <a:sy n="68" d="100"/>
        </p:scale>
        <p:origin x="62" y="48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4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7T09:45:07.8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4674 16263 0,'0'35'94,"0"-17"-78,18 35-1,-18-18 17,18-17-17,-1 17 1,-17-17 0,18 17-1,-18-17-15,17-1 31,-17 1-31,0 17 16,18-35 0,-18 18-1,0-36 251,0-17-250,18 35-16,-18-18 15,0 1 1,17 17-1,-17-18 1,0 0 31,0 1 0,18-36-32,-18 18 1,0 17 0,0-17-1,18 52 392,-1 19-407,1-19 15,-18 1 16,0-1-15,18 1 31,-1 17-16,-17-17-15,18 17-1,-18-17 1,18 35 15,-1-18-31,1-35 16,-18 18 0,0-36 124,0-17-124,0 0-16,0-1 15,17-34 1,-17 52 15,18-17-31,-18 17 110,18 1-79,-18-1 47,0-17-62,0 17 15,17-17-31,-17 17 16</inkml:trace>
  <inkml:trace contextRef="#ctx0" brushRef="#br0" timeOffset="13580.977">5327 16510 0,'18'0'187,"-18"-18"-124,17 18-48,1 0 16,0-17 48,-18-1-48,0 0 0,0 1-15,0-18-1,0 17 1,0 0 0,0 1 93,-18 17 157,0 0-235,1 0 47,-1 0-62,0 0 46,1 17-46,-1 1 312,18 0-281,0-1-32,0 1 48,0-1-48,0 1 32,0 0-31,0-1 0,18 1 30,-1 0-30,-17-1 15,0 1-15,36-18 0,-36 18 15,17-18-16,-17 17 48,18-17-47,0 0-1,-18 18 16,17-18 32,1 0-47,-1 0-1</inkml:trace>
  <inkml:trace contextRef="#ctx0" brushRef="#br0" timeOffset="17309.627">5609 16087 0,'0'53'109,"0"-36"-109,0 36 16,0-18 0,0 1-16,0 17 15,0-36-15,0 1 0,0 0 16,0-1 15,0 1 0,0 17 94,0 18-109,0 18 0,0-54-1,0 18-15,0-17 16,0 17-16,0-17 16,0-36 218,0-17-234,0 0 16,0-18 15,0 18-16,0 17 1,0 0 0,0 1-1,0-1 32,0 0 16,18 1-32,-1 17 47,1 0 0,0 0-62,-1 0 15,1 0-15,0 17-1,-18 1 235,0 0-218,0-1-1,0 1 16,0 0-32,0-1 17,0 1 14,0 0-30,-18-18 0,18 17 77,-18-17 423,1 18-485,-1-18 47,0 0 110,1 17-141</inkml:trace>
  <inkml:trace contextRef="#ctx0" brushRef="#br0" timeOffset="20716.4997">15099 16545 0,'-18'-17'110,"1"-1"-95,-1-17-15,18-1 16,0-16 0,0 34 15,0 0-15,0 1-1,0-1 1,0 0-1,0 1 1,0-19 0,0 19-1,18 17 17,-18-18-1,17 18 109,19 0-124,-19 0 15,1 0-15,-1 35 15,-17-17-15,0 0-1,18 17 1,-18 0 0,0 1 15,0-19-15,0 18-1,0-17 1,0-53 140,0 17-140,0-17-1,0 17-15,0 1 16,0-1-16,0 0 16,0-17-1,0 17 1,18 1-1,-18-1 1,0 0 15,17 18 1,-17-17-17,18 17 141,0 0-124,17 17-17,-35 19 1,18-19 15,-18 1 0,17 17 1,-17 1-1,18-36-15,-18 17 15,0 19-16,17-1 1,-17-18 0,0 1-1,0 0 126,0-1-110</inkml:trace>
  <inkml:trace contextRef="#ctx0" brushRef="#br0" timeOffset="23037.5017">15628 16210 0,'-18'0'78,"1"0"-31,-1 0-16,0 0-15,18 18 0,0-1-1,0 1 16,0 0-15,0-1 47,0 19-48,0-19 16,0 19-15,0-1 0,0 0-1,18 0 17,0 1-32,-1-36 109,1 0-78,0 0-15,-1-36-1,1 36 1,17-17 15,1-36-15,-36 35 0,0-17 15,0 0 0,0 17-15,0 0 62,0 1-31,-18-1-16,0 18 16,1 0 31,17-18-62,-18 18 46,0 0 63</inkml:trace>
  <inkml:trace contextRef="#ctx0" brushRef="#br0" timeOffset="25778.2794">15928 16016 0,'0'18'47,"0"17"-31,0 0-16,0 1 15,0 34 17,0-35-17,0 18 1,18-17 0,-1-1-1,-17-17 1,18 52-1,-18-17 1,0-18 0,17-35-1,-17 18 32,0 0-31,0 34 15,0-87 125,0 18-140,0-19-16,0-34 16,0 34-1,0 19-15,0-1 47,18 1 0,0 17-16,-1 0 16,36 17 31,-17 1-62,-36-1-1,17-17 1,1 0 31,-18 18 78,0 0-109,-18-1 15,18 19-16,0-19 1,-17 1 47,-1 0-48,0-18 32</inkml:trace>
  <inkml:trace contextRef="#ctx0" brushRef="#br0" timeOffset="26590.7773">16298 16351 0,'0'18'109,"18"17"-93,-18-17-16,0 17 16,0 18-1</inkml:trace>
  <inkml:trace contextRef="#ctx0" brushRef="#br0" timeOffset="27090.7414">16263 16210 0</inkml:trace>
  <inkml:trace contextRef="#ctx0" brushRef="#br0" timeOffset="27857.2708">16457 16069 0,'0'35'79,"0"-17"-79,0 0 15,0 17 1,0-18-1,0 19 1,0-19 0,18 1-1,-1 53 1,-17-36 0,0 0-1,0-17 32,36 52-31,-36-52-1,0 0-15,0-1 16,17 1 31</inkml:trace>
  <inkml:trace contextRef="#ctx0" brushRef="#br0" timeOffset="29521.0181">16633 16404 0,'18'0'47,"0"0"-32,-1 0 32,19 0-31,-19 0-1,19-17 1,-19-1 0,1 0-1,-18 1 1,0-19 0,0 19-1,0-1-15,0-17 16,0 17 46,0 0-30,-18 18-1,1 0 31,-1 0-15,18 18 0,0 35-31,0-35 15,-18-1-15,18 1 15,0 0 16,0-1-16,0 1 0,0 17-15,0-17-1,0-1-15,0 19 16,18-36 0,-18 17-1,18 1 48,-1-18 46,19 0-93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7T11:03:01.1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1905 10619 0,'-18'0'32,"18"-18"77,-17 18-78,-19 0 16,19 0-16,-1 0 94,1 0-125,-1 0 94,0 0-63,1 0-15,-19 35 15,19-17-15,-19-18 0,36 18 15,0-1-16,-17 1 1,17-1 93,0 1-77,0 0 30,17 17-46,1-17 46,0-1-30,-18 1-17,17 0 16,1-1 1,0 1-17,-1-1 1,1 1 15,0 0-15,-1 17-1,1-17 1,-1-1 15,1 19-15,-18-1 0,18-35-1,-18 35 1,17 0-1,1 1 1,-18-1 0,0 0 15,0-17-15,0 17-16,0-17 15,0-1 1,-35 89-1,17-53 1,0-18 0,-17 18 15,18-17-15,-19-1-1,19-17 1,17 17-1,-18-35 1,0 0 0,18 17 15,18-17 172,17 0-187,1 0-1,-19 0 95,-17 18-63,0 0-32,0 17 1,0-17-1,0 17 1,0-17-16,0-1 16,0 19-16,0-19 15,0 18 1,0 18 0,0-35-1,0 35 1,0 0-1,-35-18 1,35 36 0,0-54-1,0 19 17,0-19-17,0 18 1,0-17-1,0 53 1,0-36-16,0 0 16,0 1-16,0-19 15,0 18 1,0 1 0,18-1-1,-18 0 1,17-35-1,-17 36 1,18-19 0,-1 18-1,1-17-15,0 17 32,-1 1-17,19 17 1,-36-36-1,17 1 1,1-18 0,0 53-1,-1-18 17,18-17-17,-17 35 1,0-53-1,17 35 17</inkml:trace>
  <inkml:trace contextRef="#ctx0" brushRef="#br0" timeOffset="1521.1579">370 11359 0,'18'0'94,"0"0"-78,-1 0-1,19 0 17,-19 0-17,1 0 1,0 0 0,-1 0 93,1 0-78,-18 18 110,-35 35-126,35-35 1,-36 35 0,19-53-16,17 17 15,0 1-15,0-1 16,-18-17 0,0 18-1,1 0 1,17-1 31,-18 19-32,0-19 1,1 1 0,17 0-1</inkml:trace>
  <inkml:trace contextRef="#ctx0" brushRef="#br0" timeOffset="2458.5951">476 11536 0,'18'0'141,"0"17"-126,-1 19 1,1-19-1,-1-17 1,-17 18 0,18 0 15,-18-1 0,18-17 0</inkml:trace>
  <inkml:trace contextRef="#ctx0" brushRef="#br0" timeOffset="3759.3002">670 11254 0,'0'35'78,"0"18"-63,0-36 1,0 19 0,18-1-1,0 0-15,-18-17 16,0 0-1,0-1 17,0 18-17,0 1 1,17-19 0,-17 1-16,0 0 31,0 17 0,0-17 0,0-1-31,0 1 47,18-1-31,-18 19-1,0-1 17,0 0-17</inkml:trace>
  <inkml:trace contextRef="#ctx0" brushRef="#br0" timeOffset="4373.1515">741 11642 0,'17'0'125,"1"0"-109,0-18 15,-1 18 16,1 0-16</inkml:trace>
  <inkml:trace contextRef="#ctx0" brushRef="#br0" timeOffset="5029.3554">882 11359 0,'0'-17'0,"18"17"47,-1 0-16,18 0 1,1 0-17,-19 0 1,1 0 0,0 0-16</inkml:trace>
  <inkml:trace contextRef="#ctx0" brushRef="#br0" timeOffset="6295.3323">970 11483 0,'35'0'110,"-17"0"-63,17-18-32,-17 18 188,17 0-187,-52 18 140,-19 0-140,1-1 15,17 1-15,1 17-1,17-17 17,-18-1-17,18 1 1,-18-18 0,18 18 15,0 17-16,-17-17 1,-1 17 0,18-18-1</inkml:trace>
  <inkml:trace contextRef="#ctx0" brushRef="#br0" timeOffset="6858.2992">970 11642 0,'0'-18'15,"53"36"63,-18 17-62,-17-17 0,0-1-1,17 36 1,-17-18-1,-1-17 1,1-18 0</inkml:trace>
  <inkml:trace contextRef="#ctx0" brushRef="#br0" timeOffset="7534.5875">1005 11589 0,'18'0'110,"0"-18"-95,35 18 1,-36 0 0,36 0 15,-18 0 0</inkml:trace>
  <inkml:trace contextRef="#ctx0" brushRef="#br0" timeOffset="8143.9195">1217 11501 0,'0'35'109,"0"-18"-109,0 19 16,0-1 0,18-17-16,-18 17 15,0-17 1,17 17-1,-17 0 17,18-17-17,-18-1 1</inkml:trace>
  <inkml:trace contextRef="#ctx0" brushRef="#br0" timeOffset="9019.3125">1252 11395 0,'0'35'78,"0"-17"-78,0-1 16,0 19-1,0-19-15,0 36 16,18-18 15,-18 1-15,18 17 0,-18-36-1,0 1 16,0-1 16,0 1 31,17-18 1,1 18-64,0 17 1,-18-17 46,17-18-62</inkml:trace>
  <inkml:trace contextRef="#ctx0" brushRef="#br0" timeOffset="10586.5643">247 12330 0,'18'52'63,"-18"-34"-63,17 0 15,1-1-15,0 36 16,-18-35 15,0 0-15,0-1-1,35-17 110,-18 0-109,19 0 0,17 0-1,-18-17 1,0-1 15,-17 18-15,-18-18-1,0 1 63,0-1-46,0-17-32,0 17 15,0 0 1,0 1 0,0-1-1,0 1 1,0-1-1,0-17 17,0-1-17,0 19 1,0-1 0</inkml:trace>
  <inkml:trace contextRef="#ctx0" brushRef="#br0" timeOffset="13354.3295">282 12418 0,'18'0'63,"35"0"-47,-36 0-1,19 0 1,-1-18-1,-17 0 1,-1 1 0,19 17-1,-19 0 204,1 0-172,-1 0-31,36 0-1,-17 0 220,-1 0-220,-17 0 16</inkml:trace>
  <inkml:trace contextRef="#ctx0" brushRef="#br0" timeOffset="14417.18">723 12206 0,'0'18'94,"0"-1"-78,0 1-16,0 0 31,0-1-15,0 1-1,0 17 1,0-17 0,0-1-1,0 19 1,0-19-1,0 1 1,0 0 0,0-1-1,0 36 1,0-35 0,0 0-16,0-1 15</inkml:trace>
  <inkml:trace contextRef="#ctx0" brushRef="#br0" timeOffset="15198.6616">882 12206 0,'0'0'0,"70"0"31,19 0-31,-36 0 16,17 0-1,-52 0 1,-1 0-1,19 0 32,-54 0 63,0 0-95,-52 18-15,35-18 16,-1 0 0</inkml:trace>
  <inkml:trace contextRef="#ctx0" brushRef="#br0" timeOffset="17074.0014">935 12241 0,'0'36'157,"0"-1"-142,0 0 1,0-17 0,0-1 62,0 1 156,35-18-203,0 0-15,-17 0 46,0 0-30,-1 0-17,19 18 1,-19-18 0,1 0 202</inkml:trace>
  <inkml:trace contextRef="#ctx0" brushRef="#br0" timeOffset="18668.1406">970 12294 0,'18'0'172,"-1"0"-157,1 0 17,0 0-17,-1 0 16,1 0 16,0 0 0</inkml:trace>
  <inkml:trace contextRef="#ctx0" brushRef="#br0" timeOffset="19891.3282">935 12541 0,'35'0'109,"-17"0"-109,17 0 16,-17 0-16,-1 0 16,1 0-1,17 0 32,1 0-31,-1 0 15,-18 0-15</inkml:trace>
  <inkml:trace contextRef="#ctx0" brushRef="#br0" timeOffset="21306.6865">1023 12577 0,'0'17'93,"-18"-17"-61,18 35-17,0 18 1,0-35-1,0 35 1,0 0 0,36-53 187,-19 0-188,1 0-15,17 0 16,-17 0 0,0 0-1,-1 0 17,1 0-1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4T01:38:33.90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3739 10477 0,'89'-17'125,"-54"17"-109,18-18-16,17 18 16,213 0-1,105 0 1,-36 0-1,-175 0-15,105 35 16,-106-35 0,-70 0-16,53 18 15,-106-18 17,-35 0-17,-1 0 1,1 0 31,88 18-32,-18-18-15,-18 17 16,19-17-16,-54 0 0,35 18 16,54-18-1,-71 18 1,-18-18-1,-17 0 79,52 17-78,-34-17-16,52 0 15,-71 0-15,89 0 16,-53 0 0,-35 0-1,-1 0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4T01:38:36.29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4445 12259 0,'35'0'94,"18"0"-94,-18 0 16,-17 0-16,88-18 31,-18 18-15,71 0-1,70 0 1,159 0-1,88 53 1,-87-35 0,-213-18-16,-53 18 15,89-1 1,-177-17-16,18 0 16,-35 0 109,17 0-125,0 0 15,1 0 1,-1-17-1,18-1 1,17 0 0,-34 1-1,-1 17-15,-17 0 32,17 0-17,141 0 1,-52 0-1,246 0 1,-35-18 0,-176 18-1,-106 0 1,-18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4T01:38:40.38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14287 12241 0,'36'0'203,"-19"0"-188,19 0 17,-19 0-17,19 0 1,-1 0 0,-17 0-16,-1 0 15,1 0 1,52 0 31,54 0-47,317 18 15,0-18 1,-88 0 0,-230 0-1,-35 0 1,18 0-16,-53 0 0,0 0 15,17 0 1,1 0 0,17 0-1,18 0 1,-18 0 0,0 18-1,-17-18 1,-18 0-1,35 0 1,-53 0 0,18 0-1,0 0 1,53 0 0,53 0-1,-18 0 1,-53 0-16,36 0 15,-107 0 1,1 0-16,-1 0 16,1 0 15,0 0 47,-1 0 47,36 0-109,0 0-16,18 0 31,17 0-15,18 0-1,-36 0 1,54 17-1,-89-17-15,36 0 16,-18 0-16,-18 0 0,18 0 16,35 0-1,-35 0 1,-18 0 0,-17 0-1,17 0 16,53 0-15,142 0-16,17 0 16,17 0-1,-105 0 1,-106 0 15,-18 0-15,-17 0-1,17 0 1,53 0 0,36 0-1,17 0 1,-53 0 0,-53 0-1,18 0 1,0 0-1,106 0 1,-18 0 0,-53 0-16,53-17 15,-53 17 1,-35 0-16,124 0 31,-1 0-15,-35 0-1,-53 0 1,1 0 0,-19 0-1,-17 0-15,123 0 16,-70 0-16,0 0 16,35 0-1,-53-18 1,36 18-1,17 0 1,-88 0 0,-18 0-1,-17 0-15,35 0 16,-36-18 0,19 18-16,193 0 15,0 0 1,1-17-1,-195 17 1,-17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4T01:38:42.23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4692 12859 0,'141'0'110,"-88"0"-95,0 0-15,53 0 16,88 17 0,-18-17-1,-17 18 1,35-18-1,-106 0-15,141 0 16,-140 0 0,69 0-16,1 0 15,17 0 1,-70 0 15,0 18-15,-71-18-1,18 17 17,53 1-17,53 0 1,-36-1 0,19 1-1,-54-18 1,0 0-1,-18 0 1,-34 0 0,-19 0-16,1 17 15,17-17 17,18 0-1,-18 18-31,36-18 31,-53 0-15,-1 0-1,1 0 1,0 0 15,17 0-15,0 0-1,0 18 1,36-18 0,-36 0-16,1 0 15,34 0 1,-52 0-16,-1 0 31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7T11:03:33.90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11112 9155 0,'0'17'219,"53"1"-203,-35-1-1,0-17 1,17 0-1,-17 0-15,17 0 141,0 0-125,-17 18-1,-1-18-15,36 0 16,-35 0 0,35 18-1,0-18 16,0 0-15,17 0 0,-17 0-1,0 0 1,0 0 0,-18 0-1,-17 0 1,0 0-1,17 0 17,18 0-17,-36 0 1,19 0-16,-1 0 16,36 0-1,-36 0 16,18 0-15,-36 0 0,1 0-1,17 0 1,-17 0 0,35 0-1,17 0 1,-17 0-1,-35 0 1,0 0 0,105 0-1,1 0 1,-72 0 0,19 0-1,-53 0 1,-1 0-1,1 0 17,0 0-17,34 0 1,-16 0 0,17 0-1,17 0 1,18 0-1,1-18 1,-72 18 0,1 0 31,17 0-32,-35-18 79,18 18-78,17 0 171,-17 0-187,-1 0 16,1 0 62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7T11:03:37.55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8749 9807 0,'0'18'218,"35"-18"-171,-17 0-47,17 0 32,53 0-17,-52 0 1,52 0 15,-71 0-15,1 0-1,0 0 1,-1 0 0,1 0-1,17 0 1,142 0-1,-19-18 1,-17 18 0,-52-17-1,-36 17-15,-36 0 16,1 0 0,-1 0 109,1 0-110,35 0 16,-35 0-15,70-18 0,18 18-1,-36 0 1,-34 0 0,16 0-1,-34 0 48,0 0-48,-1 0 17,36 0-32,-35 0 15,0 0 1,-1 0-16,36 0 15,-18 0-15,36 0 16,0-18 0,-19 18-1,19 0 1,17 0 0,-70 0-1,-1 0 16,1 18-15,17-18 0,-17 0-1,0 0-15,-1 0 78,1 0-78,0 0 63,-1 0-47,1 0 15,17 0-16,-17 0 1,-1 0 15,1 0-15,0 0 0,-1 0 30,1 0-14,0 0-1,-1 0-15,1 18-1,0-18 63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7T11:01:18.22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3440 9384 0,'35'-18'219,"0"18"-219,-17-17 16,35 17-1,0-18 1,35 18-1,35 0 17,18 0-17,-52 0 1,-54 0 0,18 0-1,-18 0 16,-17 0-15,35 0 62,17 0-78,-35 0 16,36 0-1,0 0 1,52 0 0,-35 0-1,-35 0 1,-35 0 0,17 0-1,-17 0 63,70 0-31,35 0-47,-17 0 0,53 0 16,-53 0 15,-71 0-15,0 0-1,-17 0 1,17 0 93,-17 0-109,0 0 16,-1 0 15,1 0 0,-1 0-15,36 0 0,-35 0-1,17 0 1,18 0 0,0 0-1,71 0 1,-36 0-1,-71 0-15,19 0 16,-19 0 0,19 0 15,-1 18 31,0-18-30,36 0-17,35 17 1,-36-17-16,18 18 16,89-18-1,-71 18 1,-36-18-1,-35 0 1,-17 0 109,17 0-109,106 0-1,-88 0 1,53 0 0,-53 0-1,18 0 1,-36 0-1,-17 0 64,17 0-17,-18 0-46,1 0-1,0 0-15,-1 0 47,1 0-31,0 0-1,17 0 32,35 0-31,-52 0 0,0 0-1,-1 0 1,36 0 46,-35 0-46,0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07T11:01:22.0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3246 9331 0,'0'-18'219,"35"18"-204,106 0 17,0 0-32,71 0 15,141 0 1,-142 0-1,-158 0-15,0 0 16,18 0 0,34 0 202,-16 0-202,-54 0-16,71 0 16,35 0-1,-53 0 1,-70 0 0,-1 0-1,1 0 48,141 0-48,-106 0 1,88 0 0,-35 0-1,35 0 1,-53 0-1,-53 0 1,-17 0 15,35 0 32,-18 0-48,0 0-15,18 0 16,53 0 0,53 0-1,-71 0-15,0 0 16,88 0 0,-123 0-16,53 0 15,-88 0 16,0 0 79,34 0-79,-16 0-31,-1 0 16,0 0-1,1 0 1,-19 0 0,1 0 46,35 0-46,-18 0-1,-17 0 1,17 0 0,-17 0-1,17 0 16,18 0-15,-36 0 0,19 0-1,-1 0 1,-17 0 15,-1 0-15,1 0 15,0 0-15,-1 0-1,1 0 1,-1 0 0,1 0-1,17 0 1,-17 0-1,0 0 17,-1 0-17,19 0 17,-19 0-32,36 0 31,-18 0-16,1 0 32,-19 0-31,54 0 0,-54 0-1,1 0 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2019-09-29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>
            <a:normAutofit/>
          </a:bodyPr>
          <a:lstStyle>
            <a:lvl1pPr marL="285750" indent="-285750"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15.emf"/><Relationship Id="rId7" Type="http://schemas.openxmlformats.org/officeDocument/2006/relationships/image" Target="../media/image17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16.emf"/><Relationship Id="rId4" Type="http://schemas.openxmlformats.org/officeDocument/2006/relationships/customXml" Target="../ink/ink3.xml"/><Relationship Id="rId9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customXml" Target="../ink/ink7.xml"/><Relationship Id="rId4" Type="http://schemas.openxmlformats.org/officeDocument/2006/relationships/image" Target="../media/image2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customXml" Target="../ink/ink8.xml"/><Relationship Id="rId7" Type="http://schemas.openxmlformats.org/officeDocument/2006/relationships/customXml" Target="../ink/ink10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emf"/><Relationship Id="rId5" Type="http://schemas.openxmlformats.org/officeDocument/2006/relationships/customXml" Target="../ink/ink9.xml"/><Relationship Id="rId4" Type="http://schemas.openxmlformats.org/officeDocument/2006/relationships/image" Target="../media/image31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197968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HTML5</a:t>
            </a:r>
            <a:r>
              <a:rPr lang="ko-KR" altLang="en-US" dirty="0" smtClean="0"/>
              <a:t>의 문서 구조화의 목적과 </a:t>
            </a:r>
            <a:r>
              <a:rPr lang="ko-KR" altLang="en-US" dirty="0" err="1" smtClean="0"/>
              <a:t>시맨틱</a:t>
            </a:r>
            <a:r>
              <a:rPr lang="ko-KR" altLang="en-US" dirty="0" smtClean="0"/>
              <a:t> 태그에 </a:t>
            </a:r>
            <a:r>
              <a:rPr lang="ko-KR" altLang="en-US" dirty="0"/>
              <a:t>대해 이해한다</a:t>
            </a:r>
            <a:r>
              <a:rPr lang="en-US" altLang="ko-KR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HTML5 </a:t>
            </a:r>
            <a:r>
              <a:rPr lang="ko-KR" altLang="en-US" dirty="0" err="1" smtClean="0"/>
              <a:t>시맨틱</a:t>
            </a:r>
            <a:r>
              <a:rPr lang="ko-KR" altLang="en-US" dirty="0" smtClean="0"/>
              <a:t> 태그로 구조화된 웹 페이지를 만들 수 있다</a:t>
            </a:r>
            <a:r>
              <a:rPr lang="en-US" altLang="ko-KR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dirty="0" smtClean="0"/>
              <a:t>웹 폼의 목적을 이해한다</a:t>
            </a:r>
            <a:r>
              <a:rPr lang="en-US" altLang="ko-KR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dirty="0" smtClean="0"/>
              <a:t>웹 폼의 요소를 활용하여 사용자로부터 입력 받는 웹 페이지를 작성할 수 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</a:t>
            </a:r>
            <a:r>
              <a:rPr lang="en-US" altLang="ko-KR" dirty="0" smtClean="0"/>
              <a:t>3</a:t>
            </a:r>
            <a:r>
              <a:rPr lang="ko-KR" altLang="en-US" dirty="0" smtClean="0"/>
              <a:t>장 </a:t>
            </a:r>
            <a:r>
              <a:rPr lang="en-US" altLang="ko-KR" dirty="0" smtClean="0"/>
              <a:t>HTML5 </a:t>
            </a:r>
            <a:r>
              <a:rPr lang="ko-KR" altLang="en-US" dirty="0" err="1" smtClean="0"/>
              <a:t>웹폼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614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HTML5 </a:t>
            </a:r>
            <a:r>
              <a:rPr lang="ko-KR" altLang="en-US" dirty="0" smtClean="0"/>
              <a:t>문서 구조화 연습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문서를 구조화할 때 권장 사항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 전체를 구조화 </a:t>
            </a:r>
            <a:r>
              <a:rPr lang="ko-KR" altLang="en-US" dirty="0" err="1" smtClean="0"/>
              <a:t>시맨틱</a:t>
            </a:r>
            <a:r>
              <a:rPr lang="ko-KR" altLang="en-US" dirty="0" smtClean="0"/>
              <a:t> 태그로 분할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 전체 제목과 소개는 </a:t>
            </a:r>
            <a:r>
              <a:rPr lang="en-US" altLang="ko-KR" dirty="0" smtClean="0"/>
              <a:t>&lt;header&gt; </a:t>
            </a:r>
            <a:r>
              <a:rPr lang="ko-KR" altLang="en-US" dirty="0" smtClean="0"/>
              <a:t>태그로 작성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본문은 </a:t>
            </a:r>
            <a:r>
              <a:rPr lang="en-US" altLang="ko-KR" dirty="0"/>
              <a:t>&lt;section&gt;</a:t>
            </a:r>
            <a:r>
              <a:rPr lang="ko-KR" altLang="en-US" dirty="0"/>
              <a:t>으로 묶고</a:t>
            </a:r>
            <a:r>
              <a:rPr lang="en-US" altLang="ko-KR" dirty="0"/>
              <a:t>, 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본문 </a:t>
            </a:r>
            <a:r>
              <a:rPr lang="ko-KR" altLang="en-US" dirty="0"/>
              <a:t>내에 각 절이나 영역은 </a:t>
            </a:r>
            <a:r>
              <a:rPr lang="en-US" altLang="ko-KR" dirty="0"/>
              <a:t>&lt;article&gt;</a:t>
            </a:r>
            <a:r>
              <a:rPr lang="ko-KR" altLang="en-US" dirty="0"/>
              <a:t>로 </a:t>
            </a:r>
            <a:r>
              <a:rPr lang="ko-KR" altLang="en-US" dirty="0" smtClean="0"/>
              <a:t>작성</a:t>
            </a:r>
            <a:r>
              <a:rPr lang="en-US" altLang="ko-KR" dirty="0" smtClean="0"/>
              <a:t> </a:t>
            </a:r>
            <a:endParaRPr lang="ko-KR" altLang="en-US" dirty="0"/>
          </a:p>
          <a:p>
            <a:pPr lvl="1" fontAlgn="base"/>
            <a:r>
              <a:rPr lang="ko-KR" altLang="en-US" dirty="0"/>
              <a:t>링크나 메뉴들은 </a:t>
            </a:r>
            <a:r>
              <a:rPr lang="en-US" altLang="ko-KR" dirty="0"/>
              <a:t>&lt;</a:t>
            </a:r>
            <a:r>
              <a:rPr lang="en-US" altLang="ko-KR" dirty="0" err="1"/>
              <a:t>nav</a:t>
            </a:r>
            <a:r>
              <a:rPr lang="en-US" altLang="ko-KR" dirty="0"/>
              <a:t>&gt; </a:t>
            </a:r>
            <a:r>
              <a:rPr lang="ko-KR" altLang="en-US" dirty="0"/>
              <a:t>태그로 </a:t>
            </a:r>
            <a:r>
              <a:rPr lang="ko-KR" altLang="en-US" dirty="0" smtClean="0"/>
              <a:t>작성</a:t>
            </a:r>
            <a:endParaRPr lang="ko-KR" altLang="en-US" dirty="0"/>
          </a:p>
          <a:p>
            <a:pPr lvl="1" fontAlgn="base"/>
            <a:r>
              <a:rPr lang="en-US" altLang="ko-KR" dirty="0"/>
              <a:t>&lt;header&gt;, &lt;section&gt;, &lt;article&gt;, &lt;aside&gt; </a:t>
            </a:r>
            <a:r>
              <a:rPr lang="ko-KR" altLang="en-US" dirty="0"/>
              <a:t>등에는 헤딩 태그</a:t>
            </a:r>
            <a:r>
              <a:rPr lang="en-US" altLang="ko-KR" dirty="0"/>
              <a:t>(&lt;h1&gt;~&lt;h6&gt;)</a:t>
            </a:r>
            <a:r>
              <a:rPr lang="ko-KR" altLang="en-US" dirty="0"/>
              <a:t>를 이용하여 제목을 </a:t>
            </a:r>
            <a:r>
              <a:rPr lang="ko-KR" altLang="en-US" dirty="0" smtClean="0"/>
              <a:t>붙임</a:t>
            </a:r>
            <a:endParaRPr lang="ko-KR" altLang="en-US" dirty="0"/>
          </a:p>
          <a:p>
            <a:pPr lvl="1" fontAlgn="base"/>
            <a:r>
              <a:rPr lang="ko-KR" altLang="en-US" dirty="0"/>
              <a:t>배경 음악을 연주하는 </a:t>
            </a:r>
            <a:r>
              <a:rPr lang="en-US" altLang="ko-KR" dirty="0"/>
              <a:t>&lt;audio&gt; </a:t>
            </a:r>
            <a:r>
              <a:rPr lang="ko-KR" altLang="en-US" dirty="0"/>
              <a:t>태그는 </a:t>
            </a:r>
            <a:r>
              <a:rPr lang="en-US" altLang="ko-KR" dirty="0"/>
              <a:t>&lt;header&gt; </a:t>
            </a:r>
            <a:r>
              <a:rPr lang="ko-KR" altLang="en-US" dirty="0"/>
              <a:t>영역에 </a:t>
            </a:r>
            <a:r>
              <a:rPr lang="ko-KR" altLang="en-US" dirty="0" smtClean="0"/>
              <a:t>삽입</a:t>
            </a:r>
            <a:endParaRPr lang="ko-KR" altLang="en-US" dirty="0"/>
          </a:p>
          <a:p>
            <a:pPr lvl="1" fontAlgn="base"/>
            <a:r>
              <a:rPr lang="ko-KR" altLang="en-US" dirty="0"/>
              <a:t>문서의 모양</a:t>
            </a:r>
            <a:r>
              <a:rPr lang="en-US" altLang="ko-KR" dirty="0"/>
              <a:t>(&lt;header&gt;, &lt;section&gt;, &lt;article&gt;, &lt;aside&gt;</a:t>
            </a:r>
            <a:r>
              <a:rPr lang="ko-KR" altLang="en-US" dirty="0"/>
              <a:t>의 배치</a:t>
            </a:r>
            <a:r>
              <a:rPr lang="en-US" altLang="ko-KR" dirty="0" smtClean="0"/>
              <a:t>)</a:t>
            </a:r>
            <a:r>
              <a:rPr lang="ko-KR" altLang="en-US" dirty="0"/>
              <a:t>은</a:t>
            </a:r>
            <a:r>
              <a:rPr lang="ko-KR" altLang="en-US" dirty="0" smtClean="0"/>
              <a:t> </a:t>
            </a:r>
            <a:r>
              <a:rPr lang="en-US" altLang="ko-KR" dirty="0"/>
              <a:t>CSS3 </a:t>
            </a:r>
            <a:r>
              <a:rPr lang="ko-KR" altLang="en-US" dirty="0"/>
              <a:t>스타일 </a:t>
            </a:r>
            <a:r>
              <a:rPr lang="ko-KR" altLang="en-US" dirty="0" smtClean="0"/>
              <a:t>시트로 꾸미기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18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HTML5 </a:t>
            </a:r>
            <a:r>
              <a:rPr lang="ko-KR" altLang="en-US" dirty="0"/>
              <a:t>문서 구조화 연습용 샘플 </a:t>
            </a:r>
            <a:r>
              <a:rPr lang="ko-KR" altLang="en-US" dirty="0" smtClean="0"/>
              <a:t>웹 페이지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 dirty="0"/>
          </a:p>
        </p:txBody>
      </p:sp>
      <p:grpSp>
        <p:nvGrpSpPr>
          <p:cNvPr id="24" name="그룹 23"/>
          <p:cNvGrpSpPr/>
          <p:nvPr/>
        </p:nvGrpSpPr>
        <p:grpSpPr>
          <a:xfrm>
            <a:off x="899592" y="908720"/>
            <a:ext cx="6288279" cy="5832648"/>
            <a:chOff x="899592" y="908720"/>
            <a:chExt cx="6288279" cy="5832648"/>
          </a:xfrm>
        </p:grpSpPr>
        <p:sp>
          <p:nvSpPr>
            <p:cNvPr id="6" name="왼쪽 중괄호 5"/>
            <p:cNvSpPr/>
            <p:nvPr/>
          </p:nvSpPr>
          <p:spPr>
            <a:xfrm>
              <a:off x="3107149" y="5947463"/>
              <a:ext cx="144016" cy="432048"/>
            </a:xfrm>
            <a:prstGeom prst="leftBrace">
              <a:avLst>
                <a:gd name="adj1" fmla="val 44614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왼쪽 중괄호 7"/>
            <p:cNvSpPr/>
            <p:nvPr/>
          </p:nvSpPr>
          <p:spPr>
            <a:xfrm>
              <a:off x="3107149" y="5350768"/>
              <a:ext cx="144016" cy="432048"/>
            </a:xfrm>
            <a:prstGeom prst="leftBrace">
              <a:avLst>
                <a:gd name="adj1" fmla="val 44614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왼쪽 중괄호 8"/>
            <p:cNvSpPr/>
            <p:nvPr/>
          </p:nvSpPr>
          <p:spPr>
            <a:xfrm>
              <a:off x="3107149" y="4774704"/>
              <a:ext cx="144016" cy="432048"/>
            </a:xfrm>
            <a:prstGeom prst="leftBrace">
              <a:avLst>
                <a:gd name="adj1" fmla="val 44614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왼쪽 중괄호 9"/>
            <p:cNvSpPr/>
            <p:nvPr/>
          </p:nvSpPr>
          <p:spPr>
            <a:xfrm>
              <a:off x="3107149" y="4054623"/>
              <a:ext cx="157728" cy="646255"/>
            </a:xfrm>
            <a:prstGeom prst="leftBrace">
              <a:avLst>
                <a:gd name="adj1" fmla="val 44614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왼쪽 중괄호 10"/>
            <p:cNvSpPr/>
            <p:nvPr/>
          </p:nvSpPr>
          <p:spPr>
            <a:xfrm>
              <a:off x="3107149" y="3334544"/>
              <a:ext cx="157728" cy="646255"/>
            </a:xfrm>
            <a:prstGeom prst="leftBrace">
              <a:avLst>
                <a:gd name="adj1" fmla="val 44614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왼쪽 중괄호 11"/>
            <p:cNvSpPr/>
            <p:nvPr/>
          </p:nvSpPr>
          <p:spPr>
            <a:xfrm>
              <a:off x="3107149" y="1406344"/>
              <a:ext cx="170395" cy="1854374"/>
            </a:xfrm>
            <a:prstGeom prst="leftBrace">
              <a:avLst>
                <a:gd name="adj1" fmla="val 44614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60501" y="2004465"/>
              <a:ext cx="91082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 smtClean="0"/>
                <a:t>머리말</a:t>
              </a:r>
              <a:endParaRPr lang="en-US" altLang="ko-KR" sz="1100" dirty="0" smtClean="0"/>
            </a:p>
            <a:p>
              <a:pPr algn="ctr"/>
              <a:r>
                <a:rPr lang="en-US" altLang="ko-KR" sz="1100" dirty="0" smtClean="0"/>
                <a:t>(&lt;header&gt;)</a:t>
              </a:r>
              <a:endParaRPr lang="ko-KR" altLang="en-US" sz="11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60501" y="3406477"/>
              <a:ext cx="69442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 smtClean="0"/>
                <a:t>목차</a:t>
              </a:r>
              <a:endParaRPr lang="en-US" altLang="ko-KR" sz="1100" dirty="0" smtClean="0"/>
            </a:p>
            <a:p>
              <a:pPr algn="ctr"/>
              <a:r>
                <a:rPr lang="en-US" altLang="ko-KR" sz="1100" dirty="0" smtClean="0"/>
                <a:t>(&lt;</a:t>
              </a:r>
              <a:r>
                <a:rPr lang="en-US" altLang="ko-KR" sz="1100" dirty="0" err="1" smtClean="0"/>
                <a:t>nav</a:t>
              </a:r>
              <a:r>
                <a:rPr lang="en-US" altLang="ko-KR" sz="1100" dirty="0" smtClean="0"/>
                <a:t>&gt;)</a:t>
              </a:r>
              <a:endParaRPr lang="ko-KR" altLang="en-US" sz="11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260501" y="4163469"/>
              <a:ext cx="85472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/>
                <a:t>절</a:t>
              </a:r>
              <a:endParaRPr lang="en-US" altLang="ko-KR" sz="1100" dirty="0" smtClean="0"/>
            </a:p>
            <a:p>
              <a:pPr algn="ctr"/>
              <a:r>
                <a:rPr lang="en-US" altLang="ko-KR" sz="1100" dirty="0" smtClean="0"/>
                <a:t>(&lt;article&gt;)</a:t>
              </a:r>
              <a:endParaRPr lang="ko-KR" altLang="en-US" sz="11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60501" y="4733620"/>
              <a:ext cx="85472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/>
                <a:t>절</a:t>
              </a:r>
              <a:endParaRPr lang="en-US" altLang="ko-KR" sz="1100" dirty="0" smtClean="0"/>
            </a:p>
            <a:p>
              <a:pPr algn="ctr"/>
              <a:r>
                <a:rPr lang="en-US" altLang="ko-KR" sz="1100" dirty="0" smtClean="0"/>
                <a:t>(&lt;article&gt;)</a:t>
              </a:r>
              <a:endParaRPr lang="ko-KR" altLang="en-US" sz="11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260501" y="5298006"/>
              <a:ext cx="85472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/>
                <a:t>절</a:t>
              </a:r>
              <a:endParaRPr lang="en-US" altLang="ko-KR" sz="1100" dirty="0" smtClean="0"/>
            </a:p>
            <a:p>
              <a:pPr algn="ctr"/>
              <a:r>
                <a:rPr lang="en-US" altLang="ko-KR" sz="1100" dirty="0" smtClean="0"/>
                <a:t>(&lt;article&gt;)</a:t>
              </a:r>
              <a:endParaRPr lang="ko-KR" altLang="en-US" sz="11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287751" y="5842101"/>
              <a:ext cx="80022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 smtClean="0"/>
                <a:t>노트</a:t>
              </a:r>
              <a:endParaRPr lang="en-US" altLang="ko-KR" sz="1100" dirty="0" smtClean="0"/>
            </a:p>
            <a:p>
              <a:pPr algn="ctr"/>
              <a:r>
                <a:rPr lang="en-US" altLang="ko-KR" sz="1100" dirty="0" smtClean="0"/>
                <a:t>(&lt;aside&gt;)</a:t>
              </a:r>
              <a:endParaRPr lang="ko-KR" altLang="en-US" sz="1100" dirty="0"/>
            </a:p>
          </p:txBody>
        </p:sp>
        <p:sp>
          <p:nvSpPr>
            <p:cNvPr id="18" name="왼쪽 중괄호 17"/>
            <p:cNvSpPr/>
            <p:nvPr/>
          </p:nvSpPr>
          <p:spPr>
            <a:xfrm>
              <a:off x="1874255" y="4087365"/>
              <a:ext cx="293670" cy="1660280"/>
            </a:xfrm>
            <a:prstGeom prst="leftBrace">
              <a:avLst>
                <a:gd name="adj1" fmla="val 44614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99592" y="4594356"/>
              <a:ext cx="92365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smtClean="0"/>
                <a:t>본문</a:t>
              </a:r>
              <a:endParaRPr lang="en-US" altLang="ko-KR" sz="1100" dirty="0" smtClean="0"/>
            </a:p>
            <a:p>
              <a:pPr algn="ctr"/>
              <a:r>
                <a:rPr lang="en-US" altLang="ko-KR" sz="1100" dirty="0" smtClean="0"/>
                <a:t>(&lt;section&gt;)</a:t>
              </a:r>
              <a:endParaRPr lang="ko-KR" altLang="en-US" sz="11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262019" y="6310481"/>
              <a:ext cx="85792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 smtClean="0"/>
                <a:t>꼬리말</a:t>
              </a:r>
              <a:endParaRPr lang="en-US" altLang="ko-KR" sz="1100" dirty="0" smtClean="0"/>
            </a:p>
            <a:p>
              <a:pPr algn="ctr"/>
              <a:r>
                <a:rPr lang="en-US" altLang="ko-KR" sz="1100" dirty="0" smtClean="0"/>
                <a:t>(&lt;footer&gt;)</a:t>
              </a:r>
              <a:endParaRPr lang="ko-KR" altLang="en-US" sz="1100" dirty="0"/>
            </a:p>
          </p:txBody>
        </p:sp>
        <p:sp>
          <p:nvSpPr>
            <p:cNvPr id="21" name="왼쪽 중괄호 20"/>
            <p:cNvSpPr/>
            <p:nvPr/>
          </p:nvSpPr>
          <p:spPr>
            <a:xfrm>
              <a:off x="3115223" y="6453336"/>
              <a:ext cx="135942" cy="144016"/>
            </a:xfrm>
            <a:prstGeom prst="leftBrace">
              <a:avLst>
                <a:gd name="adj1" fmla="val 44614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03392" y="908720"/>
              <a:ext cx="3784479" cy="5749053"/>
            </a:xfrm>
            <a:prstGeom prst="rect">
              <a:avLst/>
            </a:prstGeom>
            <a:ln w="6350">
              <a:solidFill>
                <a:srgbClr val="0070C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24684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67544" y="116632"/>
            <a:ext cx="8298504" cy="62478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800" dirty="0" smtClean="0"/>
              <a:t>&lt;!</a:t>
            </a:r>
            <a:r>
              <a:rPr lang="en-US" altLang="ko-KR" sz="800" dirty="0"/>
              <a:t>DOCTYPE html&gt; &lt;!-- </a:t>
            </a:r>
            <a:r>
              <a:rPr lang="ko-KR" altLang="en-US" sz="800" dirty="0"/>
              <a:t>참고</a:t>
            </a:r>
            <a:r>
              <a:rPr lang="en-US" altLang="ko-KR" sz="800" dirty="0"/>
              <a:t>: https://ko.wikipedia.org/wiki/</a:t>
            </a:r>
            <a:r>
              <a:rPr lang="ko-KR" altLang="en-US" sz="800" dirty="0" err="1"/>
              <a:t>볼프강</a:t>
            </a:r>
            <a:r>
              <a:rPr lang="en-US" altLang="ko-KR" sz="800" dirty="0"/>
              <a:t>_</a:t>
            </a:r>
            <a:r>
              <a:rPr lang="ko-KR" altLang="en-US" sz="800" dirty="0" err="1"/>
              <a:t>아마데우스</a:t>
            </a:r>
            <a:r>
              <a:rPr lang="en-US" altLang="ko-KR" sz="800" dirty="0"/>
              <a:t>_</a:t>
            </a:r>
            <a:r>
              <a:rPr lang="ko-KR" altLang="en-US" sz="800" dirty="0"/>
              <a:t>모차르트 </a:t>
            </a:r>
            <a:r>
              <a:rPr lang="en-US" altLang="ko-KR" sz="800" dirty="0"/>
              <a:t>--&gt;</a:t>
            </a:r>
          </a:p>
          <a:p>
            <a:pPr defTabSz="180000"/>
            <a:r>
              <a:rPr lang="en-US" altLang="ko-KR" sz="800" dirty="0"/>
              <a:t>&lt;html&gt; </a:t>
            </a:r>
          </a:p>
          <a:p>
            <a:pPr defTabSz="180000"/>
            <a:r>
              <a:rPr lang="en-US" altLang="ko-KR" sz="800" dirty="0"/>
              <a:t>&lt;head</a:t>
            </a:r>
            <a:r>
              <a:rPr lang="en-US" altLang="ko-KR" sz="800" dirty="0" smtClean="0"/>
              <a:t>&gt;&lt;</a:t>
            </a:r>
            <a:r>
              <a:rPr lang="en-US" altLang="ko-KR" sz="800" dirty="0"/>
              <a:t>meta charset="UTF-8"&gt;</a:t>
            </a:r>
          </a:p>
          <a:p>
            <a:pPr defTabSz="180000"/>
            <a:r>
              <a:rPr lang="en-US" altLang="ko-KR" sz="800" dirty="0"/>
              <a:t>&lt;title&gt;</a:t>
            </a:r>
            <a:r>
              <a:rPr lang="ko-KR" altLang="en-US" sz="800" dirty="0" err="1"/>
              <a:t>시맨틱</a:t>
            </a:r>
            <a:r>
              <a:rPr lang="ko-KR" altLang="en-US" sz="800" dirty="0"/>
              <a:t> 태그로 구조화 연습</a:t>
            </a:r>
            <a:r>
              <a:rPr lang="en-US" altLang="ko-KR" sz="800" dirty="0"/>
              <a:t>&lt;/title&gt;&lt;/head&gt;</a:t>
            </a:r>
          </a:p>
          <a:p>
            <a:pPr defTabSz="180000"/>
            <a:r>
              <a:rPr lang="en-US" altLang="ko-KR" sz="800" b="1" dirty="0"/>
              <a:t>&lt;body&gt;</a:t>
            </a:r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b="1" dirty="0"/>
              <a:t>&lt;header&gt;</a:t>
            </a:r>
          </a:p>
          <a:p>
            <a:pPr defTabSz="180000"/>
            <a:r>
              <a:rPr lang="en-US" altLang="ko-KR" sz="800" dirty="0"/>
              <a:t>		</a:t>
            </a:r>
            <a:r>
              <a:rPr lang="en-US" altLang="ko-KR" sz="800" b="1" dirty="0">
                <a:solidFill>
                  <a:srgbClr val="0070C0"/>
                </a:solidFill>
              </a:rPr>
              <a:t>&lt;h1&gt;</a:t>
            </a:r>
            <a:r>
              <a:rPr lang="ko-KR" altLang="en-US" sz="800" b="1" dirty="0" err="1">
                <a:solidFill>
                  <a:srgbClr val="0070C0"/>
                </a:solidFill>
              </a:rPr>
              <a:t>볼프강</a:t>
            </a:r>
            <a:r>
              <a:rPr lang="ko-KR" altLang="en-US" sz="800" b="1" dirty="0">
                <a:solidFill>
                  <a:srgbClr val="0070C0"/>
                </a:solidFill>
              </a:rPr>
              <a:t> </a:t>
            </a:r>
            <a:r>
              <a:rPr lang="ko-KR" altLang="en-US" sz="800" b="1" dirty="0" err="1">
                <a:solidFill>
                  <a:srgbClr val="0070C0"/>
                </a:solidFill>
              </a:rPr>
              <a:t>아마데우스</a:t>
            </a:r>
            <a:r>
              <a:rPr lang="ko-KR" altLang="en-US" sz="800" b="1" dirty="0">
                <a:solidFill>
                  <a:srgbClr val="0070C0"/>
                </a:solidFill>
              </a:rPr>
              <a:t> 모차르트</a:t>
            </a:r>
            <a:r>
              <a:rPr lang="en-US" altLang="ko-KR" sz="800" b="1" dirty="0">
                <a:solidFill>
                  <a:srgbClr val="0070C0"/>
                </a:solidFill>
              </a:rPr>
              <a:t>&lt;/h1&gt;</a:t>
            </a:r>
          </a:p>
          <a:p>
            <a:pPr defTabSz="180000"/>
            <a:r>
              <a:rPr lang="en-US" altLang="ko-KR" sz="800" dirty="0"/>
              <a:t>		&lt;p&gt;</a:t>
            </a:r>
            <a:r>
              <a:rPr lang="ko-KR" altLang="en-US" sz="800" dirty="0"/>
              <a:t>모차르트</a:t>
            </a:r>
            <a:r>
              <a:rPr lang="en-US" altLang="ko-KR" sz="800" dirty="0"/>
              <a:t>(1756</a:t>
            </a:r>
            <a:r>
              <a:rPr lang="ko-KR" altLang="en-US" sz="800" dirty="0"/>
              <a:t>년 </a:t>
            </a:r>
            <a:r>
              <a:rPr lang="en-US" altLang="ko-KR" sz="800" dirty="0"/>
              <a:t>1</a:t>
            </a:r>
            <a:r>
              <a:rPr lang="ko-KR" altLang="en-US" sz="800" dirty="0"/>
              <a:t>월 </a:t>
            </a:r>
            <a:r>
              <a:rPr lang="en-US" altLang="ko-KR" sz="800" dirty="0"/>
              <a:t>27</a:t>
            </a:r>
            <a:r>
              <a:rPr lang="ko-KR" altLang="en-US" sz="800" dirty="0"/>
              <a:t>일 </a:t>
            </a:r>
            <a:r>
              <a:rPr lang="en-US" altLang="ko-KR" sz="800" dirty="0"/>
              <a:t>~ 1791</a:t>
            </a:r>
            <a:r>
              <a:rPr lang="ko-KR" altLang="en-US" sz="800" dirty="0"/>
              <a:t>년 </a:t>
            </a:r>
            <a:r>
              <a:rPr lang="en-US" altLang="ko-KR" sz="800" dirty="0"/>
              <a:t>12</a:t>
            </a:r>
            <a:r>
              <a:rPr lang="ko-KR" altLang="en-US" sz="800" dirty="0"/>
              <a:t>월 </a:t>
            </a:r>
            <a:r>
              <a:rPr lang="en-US" altLang="ko-KR" sz="800" dirty="0"/>
              <a:t>5</a:t>
            </a:r>
            <a:r>
              <a:rPr lang="ko-KR" altLang="en-US" sz="800" dirty="0"/>
              <a:t>일</a:t>
            </a:r>
            <a:r>
              <a:rPr lang="en-US" altLang="ko-KR" sz="800" dirty="0"/>
              <a:t>)</a:t>
            </a:r>
            <a:r>
              <a:rPr lang="ko-KR" altLang="en-US" sz="800" dirty="0"/>
              <a:t>는 </a:t>
            </a:r>
            <a:r>
              <a:rPr lang="en-US" altLang="ko-KR" sz="800" dirty="0"/>
              <a:t>1756</a:t>
            </a:r>
            <a:r>
              <a:rPr lang="ko-KR" altLang="en-US" sz="800" dirty="0"/>
              <a:t>년 </a:t>
            </a:r>
            <a:r>
              <a:rPr lang="en-US" altLang="ko-KR" sz="800" dirty="0"/>
              <a:t>1</a:t>
            </a:r>
            <a:r>
              <a:rPr lang="ko-KR" altLang="en-US" sz="800" dirty="0"/>
              <a:t>월 </a:t>
            </a:r>
            <a:r>
              <a:rPr lang="en-US" altLang="ko-KR" sz="800" dirty="0"/>
              <a:t>27</a:t>
            </a:r>
            <a:r>
              <a:rPr lang="ko-KR" altLang="en-US" sz="800" dirty="0"/>
              <a:t>일 </a:t>
            </a:r>
            <a:r>
              <a:rPr lang="ko-KR" altLang="en-US" sz="800" dirty="0" err="1"/>
              <a:t>잘츠부르크에서</a:t>
            </a:r>
            <a:r>
              <a:rPr lang="ko-KR" altLang="en-US" sz="800" dirty="0"/>
              <a:t> 태어난 천재적인 오스트리아의 작곡가를 소개한다</a:t>
            </a:r>
            <a:r>
              <a:rPr lang="en-US" altLang="ko-KR" sz="800" dirty="0"/>
              <a:t>.&lt;/p&gt;</a:t>
            </a:r>
          </a:p>
          <a:p>
            <a:pPr defTabSz="180000"/>
            <a:r>
              <a:rPr lang="en-US" altLang="ko-KR" sz="800" dirty="0"/>
              <a:t>		&lt;figure&gt;</a:t>
            </a:r>
          </a:p>
          <a:p>
            <a:pPr defTabSz="180000"/>
            <a:r>
              <a:rPr lang="en-US" altLang="ko-KR" sz="800" dirty="0"/>
              <a:t>			&lt;</a:t>
            </a:r>
            <a:r>
              <a:rPr lang="en-US" altLang="ko-KR" sz="800" dirty="0" err="1"/>
              <a:t>img</a:t>
            </a:r>
            <a:r>
              <a:rPr lang="en-US" altLang="ko-KR" sz="800" dirty="0"/>
              <a:t> width="140" height="200" </a:t>
            </a:r>
            <a:endParaRPr lang="en-US" altLang="ko-KR" sz="800" dirty="0" smtClean="0"/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dirty="0" smtClean="0"/>
              <a:t>				</a:t>
            </a:r>
            <a:r>
              <a:rPr lang="en-US" altLang="ko-KR" sz="800" dirty="0" err="1" smtClean="0"/>
              <a:t>src</a:t>
            </a:r>
            <a:r>
              <a:rPr lang="en-US" altLang="ko-KR" sz="800" dirty="0"/>
              <a:t>="https://upload.wikimedia.org/</a:t>
            </a:r>
            <a:r>
              <a:rPr lang="en-US" altLang="ko-KR" sz="800" dirty="0" err="1"/>
              <a:t>wikipedia</a:t>
            </a:r>
            <a:r>
              <a:rPr lang="en-US" altLang="ko-KR" sz="800" dirty="0"/>
              <a:t>/commons/thumb/1/1e/Wolfgang-amadeus-mozart_1.jpg/500px-Wolfgang-amadeus-mozart_1.jpg"&gt;</a:t>
            </a:r>
          </a:p>
          <a:p>
            <a:pPr defTabSz="180000"/>
            <a:r>
              <a:rPr lang="en-US" altLang="ko-KR" sz="800" dirty="0"/>
              <a:t>			&lt;</a:t>
            </a:r>
            <a:r>
              <a:rPr lang="en-US" altLang="ko-KR" sz="800" dirty="0" err="1"/>
              <a:t>figcaption</a:t>
            </a:r>
            <a:r>
              <a:rPr lang="en-US" altLang="ko-KR" sz="800" dirty="0"/>
              <a:t>&gt;1770</a:t>
            </a:r>
            <a:r>
              <a:rPr lang="ko-KR" altLang="en-US" sz="800" dirty="0"/>
              <a:t>년대 초상화</a:t>
            </a:r>
            <a:r>
              <a:rPr lang="en-US" altLang="ko-KR" sz="800" dirty="0"/>
              <a:t>&lt;/</a:t>
            </a:r>
            <a:r>
              <a:rPr lang="en-US" altLang="ko-KR" sz="800" dirty="0" err="1"/>
              <a:t>figcaption</a:t>
            </a:r>
            <a:r>
              <a:rPr lang="en-US" altLang="ko-KR" sz="800" dirty="0"/>
              <a:t>&gt;</a:t>
            </a:r>
          </a:p>
          <a:p>
            <a:pPr defTabSz="180000"/>
            <a:r>
              <a:rPr lang="en-US" altLang="ko-KR" sz="800" dirty="0"/>
              <a:t>		&lt;/figure&gt;</a:t>
            </a:r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b="1" dirty="0"/>
              <a:t>&lt;/header&gt;</a:t>
            </a:r>
          </a:p>
          <a:p>
            <a:pPr defTabSz="180000"/>
            <a:r>
              <a:rPr lang="en-US" altLang="ko-KR" sz="800" b="1" dirty="0"/>
              <a:t>	&lt;</a:t>
            </a:r>
            <a:r>
              <a:rPr lang="en-US" altLang="ko-KR" sz="800" b="1" dirty="0" err="1"/>
              <a:t>nav</a:t>
            </a:r>
            <a:r>
              <a:rPr lang="en-US" altLang="ko-KR" sz="800" b="1" dirty="0"/>
              <a:t>&gt;</a:t>
            </a:r>
          </a:p>
          <a:p>
            <a:pPr defTabSz="180000"/>
            <a:r>
              <a:rPr lang="en-US" altLang="ko-KR" sz="800" dirty="0"/>
              <a:t>		</a:t>
            </a:r>
            <a:r>
              <a:rPr lang="en-US" altLang="ko-KR" sz="800" b="1" dirty="0">
                <a:solidFill>
                  <a:srgbClr val="0070C0"/>
                </a:solidFill>
              </a:rPr>
              <a:t>&lt;h2&gt;</a:t>
            </a:r>
            <a:r>
              <a:rPr lang="ko-KR" altLang="en-US" sz="800" b="1" dirty="0">
                <a:solidFill>
                  <a:srgbClr val="0070C0"/>
                </a:solidFill>
              </a:rPr>
              <a:t>목차</a:t>
            </a:r>
            <a:r>
              <a:rPr lang="en-US" altLang="ko-KR" sz="800" b="1" dirty="0">
                <a:solidFill>
                  <a:srgbClr val="0070C0"/>
                </a:solidFill>
              </a:rPr>
              <a:t>&lt;/h2&gt;</a:t>
            </a:r>
          </a:p>
          <a:p>
            <a:pPr defTabSz="180000"/>
            <a:r>
              <a:rPr lang="en-US" altLang="ko-KR" sz="800" dirty="0"/>
              <a:t>		&lt;</a:t>
            </a:r>
            <a:r>
              <a:rPr lang="en-US" altLang="ko-KR" sz="800" dirty="0" err="1"/>
              <a:t>ul</a:t>
            </a:r>
            <a:r>
              <a:rPr lang="en-US" altLang="ko-KR" sz="800" dirty="0"/>
              <a:t>&gt;</a:t>
            </a:r>
          </a:p>
          <a:p>
            <a:pPr defTabSz="180000"/>
            <a:r>
              <a:rPr lang="en-US" altLang="ko-KR" sz="800" dirty="0"/>
              <a:t>			&lt;li&gt;&lt;a </a:t>
            </a:r>
            <a:r>
              <a:rPr lang="en-US" altLang="ko-KR" sz="800" dirty="0" err="1"/>
              <a:t>href</a:t>
            </a:r>
            <a:r>
              <a:rPr lang="en-US" altLang="ko-KR" sz="800" dirty="0"/>
              <a:t>="#life"&gt;</a:t>
            </a:r>
            <a:r>
              <a:rPr lang="ko-KR" altLang="en-US" sz="800" dirty="0"/>
              <a:t>생애</a:t>
            </a:r>
            <a:r>
              <a:rPr lang="en-US" altLang="ko-KR" sz="800" dirty="0"/>
              <a:t>&lt;/a&gt;&lt;/li&gt;</a:t>
            </a:r>
          </a:p>
          <a:p>
            <a:pPr defTabSz="180000"/>
            <a:r>
              <a:rPr lang="en-US" altLang="ko-KR" sz="800" dirty="0"/>
              <a:t>			&lt;li&gt;&lt;a </a:t>
            </a:r>
            <a:r>
              <a:rPr lang="en-US" altLang="ko-KR" sz="800" dirty="0" err="1"/>
              <a:t>href</a:t>
            </a:r>
            <a:r>
              <a:rPr lang="en-US" altLang="ko-KR" sz="800" dirty="0"/>
              <a:t>="#death"&gt;</a:t>
            </a:r>
            <a:r>
              <a:rPr lang="ko-KR" altLang="en-US" sz="800" dirty="0"/>
              <a:t>죽음</a:t>
            </a:r>
            <a:r>
              <a:rPr lang="en-US" altLang="ko-KR" sz="800" dirty="0"/>
              <a:t>&lt;/a&gt;&lt;/li&gt;</a:t>
            </a:r>
          </a:p>
          <a:p>
            <a:pPr defTabSz="180000"/>
            <a:r>
              <a:rPr lang="en-US" altLang="ko-KR" sz="800" dirty="0"/>
              <a:t>			&lt;li&gt;&lt;a </a:t>
            </a:r>
            <a:r>
              <a:rPr lang="en-US" altLang="ko-KR" sz="800" dirty="0" err="1"/>
              <a:t>href</a:t>
            </a:r>
            <a:r>
              <a:rPr lang="en-US" altLang="ko-KR" sz="800" dirty="0"/>
              <a:t>="#music"&gt;</a:t>
            </a:r>
            <a:r>
              <a:rPr lang="ko-KR" altLang="en-US" sz="800" dirty="0"/>
              <a:t>음악</a:t>
            </a:r>
            <a:r>
              <a:rPr lang="en-US" altLang="ko-KR" sz="800" dirty="0"/>
              <a:t>&lt;/a&gt;&lt;/li&gt;</a:t>
            </a:r>
          </a:p>
          <a:p>
            <a:pPr defTabSz="180000"/>
            <a:r>
              <a:rPr lang="en-US" altLang="ko-KR" sz="800" dirty="0"/>
              <a:t>		&lt;/</a:t>
            </a:r>
            <a:r>
              <a:rPr lang="en-US" altLang="ko-KR" sz="800" dirty="0" err="1"/>
              <a:t>ul</a:t>
            </a:r>
            <a:r>
              <a:rPr lang="en-US" altLang="ko-KR" sz="800" dirty="0"/>
              <a:t>&gt;</a:t>
            </a:r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b="1" dirty="0"/>
              <a:t>&lt;/</a:t>
            </a:r>
            <a:r>
              <a:rPr lang="en-US" altLang="ko-KR" sz="800" b="1" dirty="0" err="1"/>
              <a:t>nav</a:t>
            </a:r>
            <a:r>
              <a:rPr lang="en-US" altLang="ko-KR" sz="800" b="1" dirty="0"/>
              <a:t>&gt;</a:t>
            </a:r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b="1" dirty="0"/>
              <a:t>&lt;section&gt;</a:t>
            </a:r>
          </a:p>
          <a:p>
            <a:pPr defTabSz="180000"/>
            <a:r>
              <a:rPr lang="en-US" altLang="ko-KR" sz="800" dirty="0"/>
              <a:t>		</a:t>
            </a:r>
            <a:r>
              <a:rPr lang="en-US" altLang="ko-KR" sz="800" b="1" dirty="0"/>
              <a:t>&lt;article id="life"&gt;</a:t>
            </a:r>
          </a:p>
          <a:p>
            <a:pPr defTabSz="180000"/>
            <a:r>
              <a:rPr lang="en-US" altLang="ko-KR" sz="800" dirty="0"/>
              <a:t>			</a:t>
            </a:r>
            <a:r>
              <a:rPr lang="en-US" altLang="ko-KR" sz="800" b="1" dirty="0">
                <a:solidFill>
                  <a:srgbClr val="0070C0"/>
                </a:solidFill>
              </a:rPr>
              <a:t>&lt;h2&gt;</a:t>
            </a:r>
            <a:r>
              <a:rPr lang="ko-KR" altLang="en-US" sz="800" b="1" dirty="0">
                <a:solidFill>
                  <a:srgbClr val="0070C0"/>
                </a:solidFill>
              </a:rPr>
              <a:t>생애</a:t>
            </a:r>
            <a:r>
              <a:rPr lang="en-US" altLang="ko-KR" sz="800" b="1" dirty="0">
                <a:solidFill>
                  <a:srgbClr val="0070C0"/>
                </a:solidFill>
              </a:rPr>
              <a:t>&lt;/h2&gt;</a:t>
            </a:r>
            <a:r>
              <a:rPr lang="en-US" altLang="ko-KR" sz="800" dirty="0"/>
              <a:t>	</a:t>
            </a:r>
          </a:p>
          <a:p>
            <a:pPr defTabSz="180000"/>
            <a:r>
              <a:rPr lang="en-US" altLang="ko-KR" sz="800" dirty="0"/>
              <a:t>			&lt;p&gt;</a:t>
            </a:r>
            <a:r>
              <a:rPr lang="ko-KR" altLang="en-US" sz="800" dirty="0"/>
              <a:t>모차르트는 </a:t>
            </a:r>
            <a:r>
              <a:rPr lang="en-US" altLang="ko-KR" sz="800" dirty="0"/>
              <a:t>1756</a:t>
            </a:r>
            <a:r>
              <a:rPr lang="ko-KR" altLang="en-US" sz="800" dirty="0"/>
              <a:t>년 </a:t>
            </a:r>
            <a:r>
              <a:rPr lang="en-US" altLang="ko-KR" sz="800" dirty="0"/>
              <a:t>1</a:t>
            </a:r>
            <a:r>
              <a:rPr lang="ko-KR" altLang="en-US" sz="800" dirty="0"/>
              <a:t>월 </a:t>
            </a:r>
            <a:r>
              <a:rPr lang="en-US" altLang="ko-KR" sz="800" dirty="0"/>
              <a:t>27</a:t>
            </a:r>
            <a:r>
              <a:rPr lang="ko-KR" altLang="en-US" sz="800" dirty="0"/>
              <a:t>일 </a:t>
            </a:r>
            <a:r>
              <a:rPr lang="ko-KR" altLang="en-US" sz="800" dirty="0" err="1"/>
              <a:t>잘츠부르크에서</a:t>
            </a:r>
            <a:r>
              <a:rPr lang="ko-KR" altLang="en-US" sz="800" dirty="0"/>
              <a:t> 태어나서</a:t>
            </a:r>
            <a:r>
              <a:rPr lang="en-US" altLang="ko-KR" sz="800" dirty="0"/>
              <a:t>, </a:t>
            </a:r>
            <a:r>
              <a:rPr lang="ko-KR" altLang="en-US" sz="800" dirty="0"/>
              <a:t>궁정 음악가였던 아버지 </a:t>
            </a:r>
          </a:p>
          <a:p>
            <a:pPr defTabSz="180000"/>
            <a:r>
              <a:rPr lang="ko-KR" altLang="en-US" sz="800" dirty="0"/>
              <a:t>			에게 피아노와 바이올린을 배웠고</a:t>
            </a:r>
            <a:r>
              <a:rPr lang="en-US" altLang="ko-KR" sz="800" dirty="0"/>
              <a:t>, </a:t>
            </a:r>
            <a:r>
              <a:rPr lang="ko-KR" altLang="en-US" sz="800" dirty="0" err="1"/>
              <a:t>다섯살</a:t>
            </a:r>
            <a:r>
              <a:rPr lang="ko-KR" altLang="en-US" sz="800" dirty="0"/>
              <a:t> 때 이미 작곡을 하기 시작했으며</a:t>
            </a:r>
            <a:r>
              <a:rPr lang="en-US" altLang="ko-KR" sz="800" dirty="0"/>
              <a:t>, 1764</a:t>
            </a:r>
            <a:r>
              <a:rPr lang="ko-KR" altLang="en-US" sz="800" dirty="0"/>
              <a:t>년에서 </a:t>
            </a:r>
            <a:r>
              <a:rPr lang="en-US" altLang="ko-KR" sz="800" dirty="0"/>
              <a:t>1765</a:t>
            </a:r>
            <a:r>
              <a:rPr lang="ko-KR" altLang="en-US" sz="800" dirty="0"/>
              <a:t>년 사이에 바흐로부터 처음으로 교향곡을 작곡하는 법을 배웠는데 </a:t>
            </a:r>
            <a:endParaRPr lang="en-US" altLang="ko-KR" sz="800" dirty="0" smtClean="0"/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dirty="0" smtClean="0"/>
              <a:t>		</a:t>
            </a:r>
            <a:r>
              <a:rPr lang="ko-KR" altLang="en-US" sz="800" dirty="0" smtClean="0"/>
              <a:t>이것이 </a:t>
            </a:r>
            <a:r>
              <a:rPr lang="ko-KR" altLang="en-US" sz="800" dirty="0"/>
              <a:t>모차르트가 수많은 교향곡을 남기는 계기가 되었다</a:t>
            </a:r>
            <a:r>
              <a:rPr lang="en-US" altLang="ko-KR" sz="800" dirty="0"/>
              <a:t>. </a:t>
            </a:r>
            <a:r>
              <a:rPr lang="ko-KR" altLang="en-US" sz="800" dirty="0"/>
              <a:t>모차르트는 빈에서 </a:t>
            </a:r>
            <a:r>
              <a:rPr lang="en-US" altLang="ko-KR" sz="800" dirty="0"/>
              <a:t>1784</a:t>
            </a:r>
            <a:r>
              <a:rPr lang="ko-KR" altLang="en-US" sz="800" dirty="0"/>
              <a:t>년에 </a:t>
            </a:r>
            <a:r>
              <a:rPr lang="en-US" altLang="ko-KR" sz="800" dirty="0"/>
              <a:t>14</a:t>
            </a:r>
            <a:r>
              <a:rPr lang="ko-KR" altLang="en-US" sz="800" dirty="0"/>
              <a:t>세인 베토벤을 만나 베토벤을 교육시키는데 전념하기도 했다</a:t>
            </a:r>
            <a:r>
              <a:rPr lang="en-US" altLang="ko-KR" sz="800" dirty="0"/>
              <a:t>.</a:t>
            </a:r>
          </a:p>
          <a:p>
            <a:pPr defTabSz="180000"/>
            <a:r>
              <a:rPr lang="en-US" altLang="ko-KR" sz="800" dirty="0"/>
              <a:t>			&lt;/p&gt;</a:t>
            </a:r>
          </a:p>
          <a:p>
            <a:pPr defTabSz="180000"/>
            <a:r>
              <a:rPr lang="en-US" altLang="ko-KR" sz="800" dirty="0"/>
              <a:t>		</a:t>
            </a:r>
            <a:r>
              <a:rPr lang="en-US" altLang="ko-KR" sz="800" b="1" dirty="0"/>
              <a:t>&lt;/article&gt;</a:t>
            </a:r>
          </a:p>
          <a:p>
            <a:pPr defTabSz="180000"/>
            <a:r>
              <a:rPr lang="en-US" altLang="ko-KR" sz="800" b="1" dirty="0"/>
              <a:t>		&lt;article id="death"&gt;</a:t>
            </a:r>
          </a:p>
          <a:p>
            <a:pPr defTabSz="180000"/>
            <a:r>
              <a:rPr lang="en-US" altLang="ko-KR" sz="800" dirty="0"/>
              <a:t>			</a:t>
            </a:r>
            <a:r>
              <a:rPr lang="en-US" altLang="ko-KR" sz="800" b="1" dirty="0">
                <a:solidFill>
                  <a:srgbClr val="0070C0"/>
                </a:solidFill>
              </a:rPr>
              <a:t>&lt;h2&gt;</a:t>
            </a:r>
            <a:r>
              <a:rPr lang="ko-KR" altLang="en-US" sz="800" b="1" dirty="0">
                <a:solidFill>
                  <a:srgbClr val="0070C0"/>
                </a:solidFill>
              </a:rPr>
              <a:t>죽음</a:t>
            </a:r>
            <a:r>
              <a:rPr lang="en-US" altLang="ko-KR" sz="800" b="1" dirty="0">
                <a:solidFill>
                  <a:srgbClr val="0070C0"/>
                </a:solidFill>
              </a:rPr>
              <a:t>&lt;/h2&gt;</a:t>
            </a:r>
            <a:r>
              <a:rPr lang="en-US" altLang="ko-KR" sz="800" dirty="0"/>
              <a:t>	</a:t>
            </a:r>
          </a:p>
          <a:p>
            <a:pPr defTabSz="180000"/>
            <a:r>
              <a:rPr lang="en-US" altLang="ko-KR" sz="800" dirty="0"/>
              <a:t>			&lt;p&gt;</a:t>
            </a:r>
            <a:r>
              <a:rPr lang="ko-KR" altLang="en-US" sz="800" dirty="0"/>
              <a:t>모차르트는 </a:t>
            </a:r>
            <a:r>
              <a:rPr lang="en-US" altLang="ko-KR" sz="800" dirty="0"/>
              <a:t>1791</a:t>
            </a:r>
            <a:r>
              <a:rPr lang="ko-KR" altLang="en-US" sz="800" dirty="0"/>
              <a:t>년 </a:t>
            </a:r>
            <a:r>
              <a:rPr lang="en-US" altLang="ko-KR" sz="800" dirty="0"/>
              <a:t>12</a:t>
            </a:r>
            <a:r>
              <a:rPr lang="ko-KR" altLang="en-US" sz="800" dirty="0"/>
              <a:t>월 </a:t>
            </a:r>
            <a:r>
              <a:rPr lang="en-US" altLang="ko-KR" sz="800" dirty="0"/>
              <a:t>5</a:t>
            </a:r>
            <a:r>
              <a:rPr lang="ko-KR" altLang="en-US" sz="800" dirty="0"/>
              <a:t>일 오전 </a:t>
            </a:r>
            <a:r>
              <a:rPr lang="en-US" altLang="ko-KR" sz="800" dirty="0"/>
              <a:t>0</a:t>
            </a:r>
            <a:r>
              <a:rPr lang="ko-KR" altLang="en-US" sz="800" dirty="0"/>
              <a:t>시 </a:t>
            </a:r>
            <a:r>
              <a:rPr lang="en-US" altLang="ko-KR" sz="800" dirty="0"/>
              <a:t>55</a:t>
            </a:r>
            <a:r>
              <a:rPr lang="ko-KR" altLang="en-US" sz="800" dirty="0"/>
              <a:t>분경에 갑자기 병으로 죽었으며 모차르트가 완성하지 못한 작품 </a:t>
            </a:r>
            <a:endParaRPr lang="en-US" altLang="ko-KR" sz="800" dirty="0" smtClean="0"/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dirty="0" smtClean="0"/>
              <a:t>			</a:t>
            </a:r>
            <a:r>
              <a:rPr lang="ko-KR" altLang="en-US" sz="800" dirty="0" err="1" smtClean="0"/>
              <a:t>레퀴엠은</a:t>
            </a:r>
            <a:r>
              <a:rPr lang="ko-KR" altLang="en-US" sz="800" dirty="0" smtClean="0"/>
              <a:t> </a:t>
            </a:r>
            <a:r>
              <a:rPr lang="ko-KR" altLang="en-US" sz="800" dirty="0" err="1"/>
              <a:t>프란츠</a:t>
            </a:r>
            <a:r>
              <a:rPr lang="ko-KR" altLang="en-US" sz="800" dirty="0"/>
              <a:t> </a:t>
            </a:r>
            <a:r>
              <a:rPr lang="ko-KR" altLang="en-US" sz="800" dirty="0" err="1"/>
              <a:t>크사버</a:t>
            </a:r>
            <a:r>
              <a:rPr lang="ko-KR" altLang="en-US" sz="800" dirty="0"/>
              <a:t> </a:t>
            </a:r>
            <a:r>
              <a:rPr lang="ko-KR" altLang="en-US" sz="800" dirty="0" err="1"/>
              <a:t>쥐스마이어</a:t>
            </a:r>
            <a:r>
              <a:rPr lang="en-US" altLang="ko-KR" sz="800" dirty="0"/>
              <a:t>(Franz </a:t>
            </a:r>
            <a:r>
              <a:rPr lang="en-US" altLang="ko-KR" sz="800" dirty="0" err="1"/>
              <a:t>Xaver</a:t>
            </a:r>
            <a:r>
              <a:rPr lang="en-US" altLang="ko-KR" sz="800" dirty="0"/>
              <a:t> </a:t>
            </a:r>
            <a:r>
              <a:rPr lang="en-US" altLang="ko-KR" sz="800" dirty="0" err="1"/>
              <a:t>Süssmayr</a:t>
            </a:r>
            <a:r>
              <a:rPr lang="en-US" altLang="ko-KR" sz="800" dirty="0"/>
              <a:t>)</a:t>
            </a:r>
            <a:r>
              <a:rPr lang="ko-KR" altLang="en-US" sz="800" dirty="0"/>
              <a:t>가 완성시켰다</a:t>
            </a:r>
            <a:r>
              <a:rPr lang="en-US" altLang="ko-KR" sz="800" dirty="0"/>
              <a:t>.&lt;/p&gt;</a:t>
            </a:r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b="1" dirty="0"/>
              <a:t>	&lt;/article&gt;</a:t>
            </a:r>
          </a:p>
          <a:p>
            <a:pPr defTabSz="180000"/>
            <a:r>
              <a:rPr lang="en-US" altLang="ko-KR" sz="800" b="1" dirty="0"/>
              <a:t>		&lt;article id="music"&gt;</a:t>
            </a:r>
          </a:p>
          <a:p>
            <a:pPr defTabSz="180000"/>
            <a:r>
              <a:rPr lang="en-US" altLang="ko-KR" sz="800" dirty="0"/>
              <a:t>			</a:t>
            </a:r>
            <a:r>
              <a:rPr lang="en-US" altLang="ko-KR" sz="800" b="1" dirty="0">
                <a:solidFill>
                  <a:srgbClr val="0070C0"/>
                </a:solidFill>
              </a:rPr>
              <a:t>&lt;h2&gt;</a:t>
            </a:r>
            <a:r>
              <a:rPr lang="ko-KR" altLang="en-US" sz="800" b="1" dirty="0">
                <a:solidFill>
                  <a:srgbClr val="0070C0"/>
                </a:solidFill>
              </a:rPr>
              <a:t>음악</a:t>
            </a:r>
            <a:r>
              <a:rPr lang="en-US" altLang="ko-KR" sz="800" b="1" dirty="0">
                <a:solidFill>
                  <a:srgbClr val="0070C0"/>
                </a:solidFill>
              </a:rPr>
              <a:t>&lt;/h2&gt;	</a:t>
            </a:r>
          </a:p>
          <a:p>
            <a:pPr defTabSz="180000"/>
            <a:r>
              <a:rPr lang="en-US" altLang="ko-KR" sz="800" dirty="0"/>
              <a:t>			&lt;p&gt;</a:t>
            </a:r>
            <a:r>
              <a:rPr lang="ko-KR" altLang="en-US" sz="800" dirty="0"/>
              <a:t>오페라</a:t>
            </a:r>
            <a:r>
              <a:rPr lang="en-US" altLang="ko-KR" sz="800" dirty="0"/>
              <a:t>, </a:t>
            </a:r>
            <a:r>
              <a:rPr lang="ko-KR" altLang="en-US" sz="800" dirty="0"/>
              <a:t>교향곡</a:t>
            </a:r>
            <a:r>
              <a:rPr lang="en-US" altLang="ko-KR" sz="800" dirty="0"/>
              <a:t>, </a:t>
            </a:r>
            <a:r>
              <a:rPr lang="ko-KR" altLang="en-US" sz="800" dirty="0"/>
              <a:t>행진곡</a:t>
            </a:r>
            <a:r>
              <a:rPr lang="en-US" altLang="ko-KR" sz="800" dirty="0"/>
              <a:t>, </a:t>
            </a:r>
            <a:r>
              <a:rPr lang="ko-KR" altLang="en-US" sz="800" dirty="0"/>
              <a:t>관현악용 무곡</a:t>
            </a:r>
            <a:r>
              <a:rPr lang="en-US" altLang="ko-KR" sz="800" dirty="0"/>
              <a:t>, </a:t>
            </a:r>
            <a:r>
              <a:rPr lang="ko-KR" altLang="en-US" sz="800" dirty="0"/>
              <a:t>피아노 협주곡</a:t>
            </a:r>
            <a:r>
              <a:rPr lang="en-US" altLang="ko-KR" sz="800" dirty="0"/>
              <a:t>, </a:t>
            </a:r>
            <a:r>
              <a:rPr lang="ko-KR" altLang="en-US" sz="800" dirty="0"/>
              <a:t>바이올린 협주곡</a:t>
            </a:r>
            <a:r>
              <a:rPr lang="en-US" altLang="ko-KR" sz="800" dirty="0"/>
              <a:t>, </a:t>
            </a:r>
            <a:r>
              <a:rPr lang="ko-KR" altLang="en-US" sz="800" dirty="0"/>
              <a:t>교회용 성악곡</a:t>
            </a:r>
            <a:r>
              <a:rPr lang="en-US" altLang="ko-KR" sz="800" dirty="0"/>
              <a:t>, </a:t>
            </a:r>
            <a:r>
              <a:rPr lang="ko-KR" altLang="en-US" sz="800" dirty="0"/>
              <a:t>칸타타</a:t>
            </a:r>
            <a:r>
              <a:rPr lang="en-US" altLang="ko-KR" sz="800" dirty="0"/>
              <a:t>, </a:t>
            </a:r>
            <a:r>
              <a:rPr lang="ko-KR" altLang="en-US" sz="800" dirty="0"/>
              <a:t>미사곡 등 다양한 장르를 아우르며 </a:t>
            </a:r>
            <a:endParaRPr lang="en-US" altLang="ko-KR" sz="800" dirty="0" smtClean="0"/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dirty="0" smtClean="0"/>
              <a:t>		600 </a:t>
            </a:r>
            <a:r>
              <a:rPr lang="ko-KR" altLang="en-US" sz="800" dirty="0" err="1"/>
              <a:t>여곡을</a:t>
            </a:r>
            <a:r>
              <a:rPr lang="ko-KR" altLang="en-US" sz="800" dirty="0"/>
              <a:t> 작곡하여 후대에 남겼다</a:t>
            </a:r>
            <a:r>
              <a:rPr lang="en-US" altLang="ko-KR" sz="800" dirty="0"/>
              <a:t>.&lt;/p&gt;</a:t>
            </a:r>
          </a:p>
          <a:p>
            <a:pPr defTabSz="180000"/>
            <a:r>
              <a:rPr lang="en-US" altLang="ko-KR" sz="800" dirty="0"/>
              <a:t>		</a:t>
            </a:r>
            <a:r>
              <a:rPr lang="en-US" altLang="ko-KR" sz="800" b="1" dirty="0"/>
              <a:t>&lt;/article&gt;</a:t>
            </a:r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b="1" dirty="0"/>
              <a:t>&lt;/section&gt;</a:t>
            </a:r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b="1" dirty="0"/>
              <a:t>&lt;aside id="legend"&gt;</a:t>
            </a:r>
          </a:p>
          <a:p>
            <a:pPr defTabSz="180000"/>
            <a:r>
              <a:rPr lang="en-US" altLang="ko-KR" sz="800" dirty="0"/>
              <a:t>		</a:t>
            </a:r>
            <a:r>
              <a:rPr lang="en-US" altLang="ko-KR" sz="800" b="1" dirty="0">
                <a:solidFill>
                  <a:srgbClr val="0070C0"/>
                </a:solidFill>
              </a:rPr>
              <a:t>&lt;h3&gt;</a:t>
            </a:r>
            <a:r>
              <a:rPr lang="ko-KR" altLang="en-US" sz="800" b="1" dirty="0">
                <a:solidFill>
                  <a:srgbClr val="0070C0"/>
                </a:solidFill>
              </a:rPr>
              <a:t>모차르트의 죽음에 얽힌 전설</a:t>
            </a:r>
            <a:r>
              <a:rPr lang="en-US" altLang="ko-KR" sz="800" b="1" dirty="0">
                <a:solidFill>
                  <a:srgbClr val="0070C0"/>
                </a:solidFill>
              </a:rPr>
              <a:t>&lt;/h3&gt;</a:t>
            </a:r>
            <a:r>
              <a:rPr lang="en-US" altLang="ko-KR" sz="800" dirty="0"/>
              <a:t>	</a:t>
            </a:r>
          </a:p>
          <a:p>
            <a:pPr defTabSz="180000"/>
            <a:r>
              <a:rPr lang="en-US" altLang="ko-KR" sz="800" dirty="0"/>
              <a:t>		&lt;p&gt;</a:t>
            </a:r>
            <a:r>
              <a:rPr lang="ko-KR" altLang="en-US" sz="800" dirty="0"/>
              <a:t>모차르트의 장례식 날 비가 오고 천둥이 쳤다고 하나 </a:t>
            </a:r>
            <a:r>
              <a:rPr lang="en-US" altLang="ko-KR" sz="800" dirty="0"/>
              <a:t>New Groove</a:t>
            </a:r>
            <a:r>
              <a:rPr lang="ko-KR" altLang="en-US" sz="800" dirty="0"/>
              <a:t>에 따르면 사실은 구름 한 점 없는 쾌청한 날이었다고 한다</a:t>
            </a:r>
            <a:r>
              <a:rPr lang="en-US" altLang="ko-KR" sz="800" dirty="0"/>
              <a:t>.&lt;/p&gt;</a:t>
            </a:r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b="1" dirty="0"/>
              <a:t>&lt;/aside&gt;	</a:t>
            </a:r>
          </a:p>
          <a:p>
            <a:pPr defTabSz="180000"/>
            <a:r>
              <a:rPr lang="en-US" altLang="ko-KR" sz="800" b="1" dirty="0"/>
              <a:t>	&lt;footer&gt;</a:t>
            </a:r>
          </a:p>
          <a:p>
            <a:pPr defTabSz="180000"/>
            <a:r>
              <a:rPr lang="en-US" altLang="ko-KR" sz="800" dirty="0"/>
              <a:t>		&lt;p&gt;2017</a:t>
            </a:r>
            <a:r>
              <a:rPr lang="ko-KR" altLang="en-US" sz="800" dirty="0"/>
              <a:t>년 </a:t>
            </a:r>
            <a:r>
              <a:rPr lang="en-US" altLang="ko-KR" sz="800" dirty="0"/>
              <a:t>10</a:t>
            </a:r>
            <a:r>
              <a:rPr lang="ko-KR" altLang="en-US" sz="800" dirty="0"/>
              <a:t>월 </a:t>
            </a:r>
            <a:r>
              <a:rPr lang="en-US" altLang="ko-KR" sz="800" dirty="0"/>
              <a:t>7</a:t>
            </a:r>
            <a:r>
              <a:rPr lang="ko-KR" altLang="en-US" sz="800" dirty="0"/>
              <a:t>일 작성</a:t>
            </a:r>
            <a:r>
              <a:rPr lang="en-US" altLang="ko-KR" sz="800" dirty="0"/>
              <a:t>, </a:t>
            </a:r>
            <a:r>
              <a:rPr lang="ko-KR" altLang="en-US" sz="800" dirty="0" err="1"/>
              <a:t>위키피디어</a:t>
            </a:r>
            <a:r>
              <a:rPr lang="ko-KR" altLang="en-US" sz="800" dirty="0"/>
              <a:t> 참고</a:t>
            </a:r>
            <a:r>
              <a:rPr lang="en-US" altLang="ko-KR" sz="800" dirty="0"/>
              <a:t>&lt;/p&gt;</a:t>
            </a:r>
          </a:p>
          <a:p>
            <a:pPr defTabSz="180000"/>
            <a:r>
              <a:rPr lang="en-US" altLang="ko-KR" sz="800" dirty="0"/>
              <a:t>	</a:t>
            </a:r>
            <a:r>
              <a:rPr lang="en-US" altLang="ko-KR" sz="800" b="1" dirty="0"/>
              <a:t>&lt;/footer&gt;</a:t>
            </a:r>
          </a:p>
          <a:p>
            <a:pPr defTabSz="180000"/>
            <a:r>
              <a:rPr lang="en-US" altLang="ko-KR" sz="800" b="1" dirty="0"/>
              <a:t>&lt;/body</a:t>
            </a:r>
            <a:r>
              <a:rPr lang="en-US" altLang="ko-KR" sz="800" b="1" dirty="0" smtClean="0"/>
              <a:t>&gt;</a:t>
            </a:r>
          </a:p>
          <a:p>
            <a:pPr defTabSz="180000"/>
            <a:r>
              <a:rPr lang="en-US" altLang="ko-KR" sz="800" dirty="0" smtClean="0"/>
              <a:t>&lt;/</a:t>
            </a:r>
            <a:r>
              <a:rPr lang="en-US" altLang="ko-KR" sz="800" dirty="0"/>
              <a:t>html&gt;</a:t>
            </a:r>
            <a:endParaRPr lang="ko-KR" altLang="en-US" sz="800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6084168" y="217183"/>
            <a:ext cx="2520280" cy="679450"/>
          </a:xfrm>
          <a:solidFill>
            <a:srgbClr val="0070C0"/>
          </a:solidFill>
        </p:spPr>
        <p:txBody>
          <a:bodyPr>
            <a:no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HTML5 </a:t>
            </a:r>
            <a:r>
              <a:rPr lang="ko-KR" altLang="en-US" sz="1600" dirty="0">
                <a:solidFill>
                  <a:schemeClr val="bg1"/>
                </a:solidFill>
              </a:rPr>
              <a:t>문서 구조화 </a:t>
            </a:r>
            <a:r>
              <a:rPr lang="ko-KR" altLang="en-US" sz="1600" dirty="0" smtClean="0">
                <a:solidFill>
                  <a:schemeClr val="bg1"/>
                </a:solidFill>
              </a:rPr>
              <a:t>연습</a:t>
            </a:r>
            <a:r>
              <a:rPr lang="en-US" altLang="ko-KR" sz="1600" dirty="0" smtClean="0">
                <a:solidFill>
                  <a:schemeClr val="bg1"/>
                </a:solidFill>
              </a:rPr>
              <a:t> </a:t>
            </a:r>
            <a:br>
              <a:rPr lang="en-US" altLang="ko-KR" sz="1600" dirty="0" smtClean="0">
                <a:solidFill>
                  <a:schemeClr val="bg1"/>
                </a:solidFill>
              </a:rPr>
            </a:br>
            <a:r>
              <a:rPr lang="en-US" altLang="ko-KR" sz="1600" dirty="0" smtClean="0">
                <a:solidFill>
                  <a:schemeClr val="bg1"/>
                </a:solidFill>
              </a:rPr>
              <a:t>– HTML </a:t>
            </a:r>
            <a:r>
              <a:rPr lang="ko-KR" altLang="en-US" sz="1600" dirty="0" smtClean="0">
                <a:solidFill>
                  <a:schemeClr val="bg1"/>
                </a:solidFill>
              </a:rPr>
              <a:t>텍스트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3203848" y="836712"/>
            <a:ext cx="792088" cy="175394"/>
          </a:xfrm>
          <a:prstGeom prst="wedgeRoundRectCallout">
            <a:avLst>
              <a:gd name="adj1" fmla="val -98100"/>
              <a:gd name="adj2" fmla="val 2470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머리말 제목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115020" y="1943500"/>
            <a:ext cx="792088" cy="175394"/>
          </a:xfrm>
          <a:prstGeom prst="wedgeRoundRectCallout">
            <a:avLst>
              <a:gd name="adj1" fmla="val -98100"/>
              <a:gd name="adj2" fmla="val 2470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목차 제목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2179735" y="2961220"/>
            <a:ext cx="654618" cy="175394"/>
          </a:xfrm>
          <a:prstGeom prst="wedgeRoundRectCallout">
            <a:avLst>
              <a:gd name="adj1" fmla="val -95351"/>
              <a:gd name="adj2" fmla="val 594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절 제목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184089" y="3815120"/>
            <a:ext cx="654618" cy="175394"/>
          </a:xfrm>
          <a:prstGeom prst="wedgeRoundRectCallout">
            <a:avLst>
              <a:gd name="adj1" fmla="val -95351"/>
              <a:gd name="adj2" fmla="val 594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절 제목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2179735" y="4405734"/>
            <a:ext cx="654618" cy="175394"/>
          </a:xfrm>
          <a:prstGeom prst="wedgeRoundRectCallout">
            <a:avLst>
              <a:gd name="adj1" fmla="val -95351"/>
              <a:gd name="adj2" fmla="val 594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절 제목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3133255" y="5157192"/>
            <a:ext cx="654618" cy="175394"/>
          </a:xfrm>
          <a:prstGeom prst="wedgeRoundRectCallout">
            <a:avLst>
              <a:gd name="adj1" fmla="val -95351"/>
              <a:gd name="adj2" fmla="val 594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노트 제목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37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시맨틱</a:t>
            </a:r>
            <a:r>
              <a:rPr lang="ko-KR" altLang="en-US" dirty="0" smtClean="0"/>
              <a:t> 태그들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ko-KR" altLang="en-US" dirty="0" err="1" smtClean="0"/>
              <a:t>시맨틱</a:t>
            </a:r>
            <a:r>
              <a:rPr lang="ko-KR" altLang="en-US" dirty="0" smtClean="0"/>
              <a:t> 블록 태그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&lt;figure&gt;</a:t>
            </a:r>
          </a:p>
          <a:p>
            <a:pPr lvl="2"/>
            <a:r>
              <a:rPr lang="ko-KR" altLang="en-US" dirty="0" smtClean="0"/>
              <a:t>책이나 보고서 등 본문에 삽입하는 사진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차트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삽화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소스 코드 등을 통상적으로 ‘그림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으로 표현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&lt;details&gt;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&lt;summary&gt;</a:t>
            </a:r>
          </a:p>
          <a:p>
            <a:pPr lvl="2"/>
            <a:r>
              <a:rPr lang="en-US" altLang="ko-KR" dirty="0" smtClean="0"/>
              <a:t>&lt;details&gt;</a:t>
            </a:r>
            <a:r>
              <a:rPr lang="ko-KR" altLang="en-US" dirty="0" smtClean="0"/>
              <a:t>는 상세 정보를 담는 </a:t>
            </a:r>
            <a:r>
              <a:rPr lang="ko-KR" altLang="en-US" dirty="0" err="1" smtClean="0"/>
              <a:t>시맨틱</a:t>
            </a:r>
            <a:r>
              <a:rPr lang="ko-KR" altLang="en-US" dirty="0" smtClean="0"/>
              <a:t> 블록 태그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&lt;summary&gt; </a:t>
            </a:r>
            <a:r>
              <a:rPr lang="ko-KR" altLang="en-US" dirty="0" smtClean="0"/>
              <a:t>태그는 </a:t>
            </a:r>
            <a:r>
              <a:rPr lang="en-US" altLang="ko-KR" dirty="0" smtClean="0"/>
              <a:t>&lt;details&gt;</a:t>
            </a:r>
            <a:r>
              <a:rPr lang="ko-KR" altLang="en-US" dirty="0" smtClean="0"/>
              <a:t>로 구성되는 블록의 제목 표현</a:t>
            </a:r>
            <a:endParaRPr lang="en-US" altLang="ko-KR" dirty="0" smtClean="0"/>
          </a:p>
          <a:p>
            <a:r>
              <a:rPr lang="ko-KR" altLang="en-US" dirty="0" err="1" smtClean="0"/>
              <a:t>시맨틱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태그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&lt;mark&gt;</a:t>
            </a:r>
          </a:p>
          <a:p>
            <a:pPr lvl="2"/>
            <a:r>
              <a:rPr lang="ko-KR" altLang="en-US" dirty="0" smtClean="0"/>
              <a:t>중요한 텍스트임을 표시</a:t>
            </a:r>
          </a:p>
          <a:p>
            <a:pPr lvl="1"/>
            <a:r>
              <a:rPr lang="en-US" altLang="ko-KR" dirty="0" smtClean="0"/>
              <a:t>&lt;time&gt;</a:t>
            </a:r>
          </a:p>
          <a:p>
            <a:pPr lvl="2"/>
            <a:r>
              <a:rPr lang="ko-KR" altLang="en-US" dirty="0" smtClean="0"/>
              <a:t>텍스트의 내용이 시간임을 표시</a:t>
            </a:r>
          </a:p>
          <a:p>
            <a:pPr lvl="1"/>
            <a:r>
              <a:rPr lang="en-US" altLang="ko-KR" dirty="0" smtClean="0"/>
              <a:t>&lt;meter&gt;</a:t>
            </a:r>
          </a:p>
          <a:p>
            <a:pPr lvl="2"/>
            <a:r>
              <a:rPr lang="ko-KR" altLang="en-US" dirty="0" smtClean="0"/>
              <a:t>주어진 범위나 </a:t>
            </a:r>
            <a:r>
              <a:rPr lang="en-US" altLang="ko-KR" dirty="0" smtClean="0"/>
              <a:t>%</a:t>
            </a:r>
            <a:r>
              <a:rPr lang="ko-KR" altLang="en-US" dirty="0" smtClean="0"/>
              <a:t>의 데이터 량 표시</a:t>
            </a:r>
          </a:p>
          <a:p>
            <a:pPr lvl="1"/>
            <a:r>
              <a:rPr lang="en-US" altLang="ko-KR" dirty="0" smtClean="0"/>
              <a:t>&lt;progress&gt;</a:t>
            </a:r>
          </a:p>
          <a:p>
            <a:pPr lvl="2"/>
            <a:r>
              <a:rPr lang="ko-KR" altLang="en-US" dirty="0" smtClean="0"/>
              <a:t>작업의 진행 정도 표시</a:t>
            </a:r>
          </a:p>
          <a:p>
            <a:pPr lvl="1"/>
            <a:endParaRPr lang="en-US" altLang="ko-KR" dirty="0" smtClean="0"/>
          </a:p>
          <a:p>
            <a:pPr lvl="1"/>
            <a:endParaRPr lang="ko-KR" altLang="en-US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0"/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31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/>
              <a:t>3-2 &lt;figure&gt; </a:t>
            </a:r>
            <a:r>
              <a:rPr lang="ko-KR" altLang="en-US" dirty="0"/>
              <a:t>태그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27584" y="2276872"/>
            <a:ext cx="4104455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&lt;head&gt;&lt;title&gt;figure </a:t>
            </a:r>
            <a:r>
              <a:rPr lang="ko-KR" altLang="en-US" sz="1200" dirty="0"/>
              <a:t>태그 활용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&lt;h3&gt;figure </a:t>
            </a:r>
            <a:r>
              <a:rPr lang="ko-KR" altLang="en-US" sz="1200" dirty="0"/>
              <a:t>태그 활용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b="1" dirty="0"/>
              <a:t>&lt;figure id="1-1"&gt;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&lt;</a:t>
            </a:r>
            <a:r>
              <a:rPr lang="en-US" altLang="ko-KR" sz="1200" b="1" dirty="0" err="1"/>
              <a:t>figcaption</a:t>
            </a:r>
            <a:r>
              <a:rPr lang="en-US" altLang="ko-KR" sz="1200" b="1" dirty="0"/>
              <a:t>&gt;</a:t>
            </a:r>
            <a:r>
              <a:rPr lang="en-US" altLang="ko-KR" sz="1200" dirty="0"/>
              <a:t>alert() </a:t>
            </a:r>
            <a:r>
              <a:rPr lang="ko-KR" altLang="en-US" sz="1200" dirty="0"/>
              <a:t>함수 활용</a:t>
            </a:r>
            <a:r>
              <a:rPr lang="en-US" altLang="ko-KR" sz="1200" b="1" dirty="0"/>
              <a:t>&lt;/</a:t>
            </a:r>
            <a:r>
              <a:rPr lang="en-US" altLang="ko-KR" sz="1200" b="1" dirty="0" err="1"/>
              <a:t>figcaption</a:t>
            </a:r>
            <a:r>
              <a:rPr lang="en-US" altLang="ko-KR" sz="1200" b="1" dirty="0"/>
              <a:t>&gt;</a:t>
            </a:r>
          </a:p>
          <a:p>
            <a:pPr defTabSz="180000"/>
            <a:r>
              <a:rPr lang="en-US" altLang="ko-KR" sz="1200" dirty="0"/>
              <a:t>	&lt;pre&gt;</a:t>
            </a:r>
          </a:p>
          <a:p>
            <a:pPr defTabSz="180000"/>
            <a:r>
              <a:rPr lang="en-US" altLang="ko-KR" sz="1200" dirty="0"/>
              <a:t>	&lt;code&gt;function f() { alert("</a:t>
            </a:r>
            <a:r>
              <a:rPr lang="ko-KR" altLang="en-US" sz="1200" dirty="0"/>
              <a:t>경고합니다</a:t>
            </a:r>
            <a:r>
              <a:rPr lang="en-US" altLang="ko-KR" sz="1200" dirty="0"/>
              <a:t>"); }&lt;/code&gt;</a:t>
            </a:r>
          </a:p>
          <a:p>
            <a:pPr defTabSz="180000"/>
            <a:r>
              <a:rPr lang="en-US" altLang="ko-KR" sz="1200" dirty="0"/>
              <a:t>	&lt;/pre&gt;</a:t>
            </a:r>
          </a:p>
          <a:p>
            <a:pPr defTabSz="180000"/>
            <a:r>
              <a:rPr lang="en-US" altLang="ko-KR" sz="1200" dirty="0"/>
              <a:t>	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	&lt;small&gt;</a:t>
            </a:r>
            <a:r>
              <a:rPr lang="ko-KR" altLang="en-US" sz="1200" dirty="0"/>
              <a:t>실행결과</a:t>
            </a:r>
            <a:r>
              <a:rPr lang="en-US" altLang="ko-KR" sz="1200" dirty="0"/>
              <a:t>&lt;small&gt;</a:t>
            </a:r>
          </a:p>
          <a:p>
            <a:pPr defTabSz="180000"/>
            <a:r>
              <a:rPr lang="en-US" altLang="ko-KR" sz="1200" dirty="0"/>
              <a:t>	&lt;pre&gt;</a:t>
            </a:r>
          </a:p>
          <a:p>
            <a:pPr defTabSz="180000"/>
            <a:r>
              <a:rPr lang="en-US" altLang="ko-KR" sz="1200" dirty="0"/>
              <a:t>		&lt;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</a:t>
            </a:r>
            <a:r>
              <a:rPr lang="en-US" altLang="ko-KR" sz="1200" dirty="0" smtClean="0"/>
              <a:t>media/alert.png</a:t>
            </a:r>
            <a:r>
              <a:rPr lang="en-US" altLang="ko-KR" sz="1200" dirty="0"/>
              <a:t>" alt="</a:t>
            </a:r>
            <a:r>
              <a:rPr lang="ko-KR" altLang="en-US" sz="1200" dirty="0"/>
              <a:t>실행결과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/>
              <a:t>	&lt;/pre&gt;</a:t>
            </a:r>
          </a:p>
          <a:p>
            <a:pPr defTabSz="180000"/>
            <a:r>
              <a:rPr lang="en-US" altLang="ko-KR" sz="1200" b="1" dirty="0" smtClean="0"/>
              <a:t>&lt;/</a:t>
            </a:r>
            <a:r>
              <a:rPr lang="en-US" altLang="ko-KR" sz="1200" b="1" dirty="0"/>
              <a:t>figure&gt;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835018" y="3798539"/>
            <a:ext cx="3880997" cy="16223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b="1" dirty="0">
                <a:solidFill>
                  <a:schemeClr val="tx1"/>
                </a:solidFill>
              </a:rPr>
              <a:t>&lt;</a:t>
            </a:r>
            <a:r>
              <a:rPr lang="en-US" altLang="ko-KR" sz="1200" b="1" dirty="0" err="1">
                <a:solidFill>
                  <a:schemeClr val="tx1"/>
                </a:solidFill>
              </a:rPr>
              <a:t>figcaption</a:t>
            </a:r>
            <a:r>
              <a:rPr lang="en-US" altLang="ko-KR" sz="1200" b="1" dirty="0">
                <a:solidFill>
                  <a:schemeClr val="tx1"/>
                </a:solidFill>
              </a:rPr>
              <a:t>&gt;</a:t>
            </a:r>
            <a:r>
              <a:rPr lang="en-US" altLang="ko-KR" sz="1200" dirty="0">
                <a:solidFill>
                  <a:schemeClr val="tx1"/>
                </a:solidFill>
              </a:rPr>
              <a:t>alert() </a:t>
            </a:r>
            <a:r>
              <a:rPr lang="ko-KR" altLang="en-US" sz="1200" dirty="0" smtClean="0">
                <a:solidFill>
                  <a:schemeClr val="tx1"/>
                </a:solidFill>
              </a:rPr>
              <a:t>함수 활용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&lt;/</a:t>
            </a:r>
            <a:r>
              <a:rPr lang="en-US" altLang="ko-KR" sz="1200" b="1" dirty="0" err="1">
                <a:solidFill>
                  <a:schemeClr val="tx1"/>
                </a:solidFill>
              </a:rPr>
              <a:t>figcaption</a:t>
            </a:r>
            <a:r>
              <a:rPr lang="en-US" altLang="ko-KR" sz="1200" b="1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&lt;pre</a:t>
            </a:r>
            <a:r>
              <a:rPr lang="en-US" altLang="ko-KR" sz="1200" dirty="0" smtClean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smtClean="0">
                <a:solidFill>
                  <a:schemeClr val="tx1"/>
                </a:solidFill>
              </a:rPr>
              <a:t>&lt;code&gt;function </a:t>
            </a:r>
            <a:r>
              <a:rPr lang="en-US" altLang="ko-KR" sz="1200" dirty="0">
                <a:solidFill>
                  <a:schemeClr val="tx1"/>
                </a:solidFill>
              </a:rPr>
              <a:t>f() { alert("</a:t>
            </a:r>
            <a:r>
              <a:rPr lang="ko-KR" altLang="en-US" sz="1200" dirty="0">
                <a:solidFill>
                  <a:schemeClr val="tx1"/>
                </a:solidFill>
              </a:rPr>
              <a:t>경고합니다</a:t>
            </a:r>
            <a:r>
              <a:rPr lang="en-US" altLang="ko-KR" sz="1200" dirty="0">
                <a:solidFill>
                  <a:schemeClr val="tx1"/>
                </a:solidFill>
              </a:rPr>
              <a:t>"); </a:t>
            </a:r>
            <a:r>
              <a:rPr lang="en-US" altLang="ko-KR" sz="1200" dirty="0" smtClean="0">
                <a:solidFill>
                  <a:schemeClr val="tx1"/>
                </a:solidFill>
              </a:rPr>
              <a:t>}&lt;/</a:t>
            </a:r>
            <a:r>
              <a:rPr lang="en-US" altLang="ko-KR" sz="1200" dirty="0">
                <a:solidFill>
                  <a:schemeClr val="tx1"/>
                </a:solidFill>
              </a:rPr>
              <a:t>code</a:t>
            </a:r>
            <a:r>
              <a:rPr lang="en-US" altLang="ko-KR" sz="1200" dirty="0" smtClean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smtClean="0">
                <a:solidFill>
                  <a:schemeClr val="tx1"/>
                </a:solidFill>
              </a:rPr>
              <a:t>&lt;/</a:t>
            </a:r>
            <a:r>
              <a:rPr lang="en-US" altLang="ko-KR" sz="1200" dirty="0">
                <a:solidFill>
                  <a:schemeClr val="tx1"/>
                </a:solidFill>
              </a:rPr>
              <a:t>pre&gt;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</a:t>
            </a:r>
            <a:r>
              <a:rPr lang="en-US" altLang="ko-KR" sz="1200" dirty="0" err="1">
                <a:solidFill>
                  <a:schemeClr val="tx1"/>
                </a:solidFill>
              </a:rPr>
              <a:t>hr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&lt;small&gt;</a:t>
            </a:r>
            <a:r>
              <a:rPr lang="ko-KR" altLang="en-US" sz="1200" dirty="0">
                <a:solidFill>
                  <a:schemeClr val="tx1"/>
                </a:solidFill>
              </a:rPr>
              <a:t>실행결과</a:t>
            </a:r>
            <a:r>
              <a:rPr lang="en-US" altLang="ko-KR" sz="1200" smtClean="0">
                <a:solidFill>
                  <a:schemeClr val="tx1"/>
                </a:solidFill>
              </a:rPr>
              <a:t>&lt;/small</a:t>
            </a:r>
            <a:r>
              <a:rPr lang="en-US" altLang="ko-KR" sz="1200" dirty="0" smtClean="0">
                <a:solidFill>
                  <a:schemeClr val="tx1"/>
                </a:solidFill>
              </a:rPr>
              <a:t>&gt;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&lt;pre&gt;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	</a:t>
            </a:r>
            <a:r>
              <a:rPr lang="en-US" altLang="ko-KR" sz="1200" dirty="0" smtClean="0">
                <a:solidFill>
                  <a:schemeClr val="tx1"/>
                </a:solidFill>
              </a:rPr>
              <a:t>&lt;</a:t>
            </a:r>
            <a:r>
              <a:rPr lang="en-US" altLang="ko-KR" sz="1200" dirty="0" err="1">
                <a:solidFill>
                  <a:schemeClr val="tx1"/>
                </a:solidFill>
              </a:rPr>
              <a:t>img</a:t>
            </a:r>
            <a:r>
              <a:rPr lang="en-US" altLang="ko-KR" sz="1200" dirty="0">
                <a:solidFill>
                  <a:schemeClr val="tx1"/>
                </a:solidFill>
              </a:rPr>
              <a:t> </a:t>
            </a:r>
            <a:r>
              <a:rPr lang="en-US" altLang="ko-KR" sz="1200" dirty="0" err="1">
                <a:solidFill>
                  <a:schemeClr val="tx1"/>
                </a:solidFill>
              </a:rPr>
              <a:t>src</a:t>
            </a:r>
            <a:r>
              <a:rPr lang="en-US" altLang="ko-KR" sz="1200" dirty="0">
                <a:solidFill>
                  <a:schemeClr val="tx1"/>
                </a:solidFill>
              </a:rPr>
              <a:t>="</a:t>
            </a:r>
            <a:r>
              <a:rPr lang="en-US" altLang="ko-KR" sz="1200" dirty="0" smtClean="0">
                <a:solidFill>
                  <a:schemeClr val="tx1"/>
                </a:solidFill>
              </a:rPr>
              <a:t>media/alert.png</a:t>
            </a:r>
            <a:r>
              <a:rPr lang="en-US" altLang="ko-KR" sz="1200" dirty="0">
                <a:solidFill>
                  <a:schemeClr val="tx1"/>
                </a:solidFill>
              </a:rPr>
              <a:t>" alt="</a:t>
            </a:r>
            <a:r>
              <a:rPr lang="ko-KR" altLang="en-US" sz="1200" dirty="0">
                <a:solidFill>
                  <a:schemeClr val="tx1"/>
                </a:solidFill>
              </a:rPr>
              <a:t>실행결과</a:t>
            </a:r>
            <a:r>
              <a:rPr lang="en-US" altLang="ko-KR" sz="1200" dirty="0">
                <a:solidFill>
                  <a:schemeClr val="tx1"/>
                </a:solidFill>
              </a:rPr>
              <a:t>"&gt;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&lt;/pre&gt;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5436325" y="2276872"/>
            <a:ext cx="2879861" cy="3794448"/>
            <a:chOff x="5436326" y="1988840"/>
            <a:chExt cx="2879861" cy="3794448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36326" y="1988840"/>
              <a:ext cx="2879861" cy="3794448"/>
            </a:xfrm>
            <a:prstGeom prst="rect">
              <a:avLst/>
            </a:prstGeom>
          </p:spPr>
        </p:pic>
        <p:sp>
          <p:nvSpPr>
            <p:cNvPr id="9" name="모서리가 둥근 직사각형 8"/>
            <p:cNvSpPr/>
            <p:nvPr/>
          </p:nvSpPr>
          <p:spPr>
            <a:xfrm>
              <a:off x="5508972" y="3284984"/>
              <a:ext cx="2735436" cy="2160240"/>
            </a:xfrm>
            <a:prstGeom prst="roundRect">
              <a:avLst>
                <a:gd name="adj" fmla="val 6492"/>
              </a:avLst>
            </a:prstGeom>
            <a:noFill/>
            <a:ln>
              <a:solidFill>
                <a:schemeClr val="accent4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609600" y="1362744"/>
            <a:ext cx="79228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‘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alert()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함수에 대한 설명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’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과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‘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실행 결과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’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를 하나의 그림으로 블록화하기 위해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&lt;figure&gt;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를 사용한 예를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보여준다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자유형 5"/>
          <p:cNvSpPr/>
          <p:nvPr/>
        </p:nvSpPr>
        <p:spPr>
          <a:xfrm flipV="1">
            <a:off x="4211844" y="3762748"/>
            <a:ext cx="1584292" cy="131358"/>
          </a:xfrm>
          <a:custGeom>
            <a:avLst/>
            <a:gdLst>
              <a:gd name="connsiteX0" fmla="*/ 0 w 3412066"/>
              <a:gd name="connsiteY0" fmla="*/ 0 h 118534"/>
              <a:gd name="connsiteX1" fmla="*/ 3412066 w 3412066"/>
              <a:gd name="connsiteY1" fmla="*/ 118534 h 11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412066" h="118534">
                <a:moveTo>
                  <a:pt x="0" y="0"/>
                </a:moveTo>
                <a:lnTo>
                  <a:pt x="3412066" y="118534"/>
                </a:lnTo>
              </a:path>
            </a:pathLst>
          </a:custGeom>
          <a:noFill/>
          <a:ln w="12700">
            <a:solidFill>
              <a:schemeClr val="accent4">
                <a:lumMod val="75000"/>
              </a:schemeClr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 flipV="1">
            <a:off x="4427982" y="5058892"/>
            <a:ext cx="2304257" cy="45719"/>
          </a:xfrm>
          <a:custGeom>
            <a:avLst/>
            <a:gdLst>
              <a:gd name="connsiteX0" fmla="*/ 0 w 3412066"/>
              <a:gd name="connsiteY0" fmla="*/ 0 h 118534"/>
              <a:gd name="connsiteX1" fmla="*/ 3412066 w 3412066"/>
              <a:gd name="connsiteY1" fmla="*/ 118534 h 11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412066" h="118534">
                <a:moveTo>
                  <a:pt x="0" y="0"/>
                </a:moveTo>
                <a:lnTo>
                  <a:pt x="3412066" y="118534"/>
                </a:lnTo>
              </a:path>
            </a:pathLst>
          </a:custGeom>
          <a:noFill/>
          <a:ln w="12700">
            <a:solidFill>
              <a:schemeClr val="accent4">
                <a:lumMod val="75000"/>
              </a:schemeClr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0881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154" y="1511184"/>
            <a:ext cx="2808313" cy="246032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3–3 &lt;details&gt;</a:t>
            </a:r>
            <a:r>
              <a:rPr lang="ko-KR" altLang="en-US" dirty="0"/>
              <a:t>와 </a:t>
            </a:r>
            <a:r>
              <a:rPr lang="en-US" altLang="ko-KR" dirty="0"/>
              <a:t>&lt;summary</a:t>
            </a:r>
            <a:r>
              <a:rPr lang="en-US" altLang="ko-KR" dirty="0" smtClean="0"/>
              <a:t>&gt;</a:t>
            </a:r>
            <a:r>
              <a:rPr lang="ko-KR" altLang="en-US" dirty="0" smtClean="0"/>
              <a:t> 활용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79714" y="2316107"/>
            <a:ext cx="4572000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title&gt;details</a:t>
            </a:r>
            <a:r>
              <a:rPr lang="ko-KR" altLang="en-US" sz="1200" dirty="0"/>
              <a:t>와 </a:t>
            </a:r>
            <a:r>
              <a:rPr lang="en-US" altLang="ko-KR" sz="1200" dirty="0"/>
              <a:t>summary </a:t>
            </a:r>
            <a:r>
              <a:rPr lang="ko-KR" altLang="en-US" sz="1200" dirty="0"/>
              <a:t>태그</a:t>
            </a:r>
            <a:r>
              <a:rPr lang="en-US" altLang="ko-KR" sz="1200" dirty="0"/>
              <a:t>&lt;/title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&lt;h3&gt;details</a:t>
            </a:r>
            <a:r>
              <a:rPr lang="ko-KR" altLang="en-US" sz="1200" dirty="0"/>
              <a:t>와 </a:t>
            </a:r>
            <a:r>
              <a:rPr lang="en-US" altLang="ko-KR" sz="1200" dirty="0"/>
              <a:t>summary </a:t>
            </a:r>
            <a:r>
              <a:rPr lang="ko-KR" altLang="en-US" sz="1200" dirty="0"/>
              <a:t>태그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Q </a:t>
            </a:r>
            <a:r>
              <a:rPr lang="en-US" altLang="ko-KR" sz="1200" dirty="0" smtClean="0"/>
              <a:t>&amp;amp; </a:t>
            </a:r>
            <a:r>
              <a:rPr lang="en-US" altLang="ko-KR" sz="1200" dirty="0"/>
              <a:t>A </a:t>
            </a:r>
            <a:r>
              <a:rPr lang="ko-KR" altLang="en-US" sz="1200" dirty="0"/>
              <a:t>리스트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b="1" dirty="0"/>
              <a:t>&lt;details&gt;</a:t>
            </a:r>
          </a:p>
          <a:p>
            <a:pPr defTabSz="180000"/>
            <a:r>
              <a:rPr lang="en-US" altLang="ko-KR" sz="1200" dirty="0"/>
              <a:t>   </a:t>
            </a:r>
            <a:r>
              <a:rPr lang="en-US" altLang="ko-KR" sz="1200" b="1" dirty="0"/>
              <a:t>&lt;summary&gt;Question 1&lt;/summary&gt;</a:t>
            </a:r>
          </a:p>
          <a:p>
            <a:pPr defTabSz="180000"/>
            <a:r>
              <a:rPr lang="ko-KR" altLang="en-US" sz="1200" dirty="0"/>
              <a:t>   </a:t>
            </a:r>
            <a:r>
              <a:rPr lang="en-US" altLang="ko-KR" sz="1200" dirty="0"/>
              <a:t>&lt;p&gt;</a:t>
            </a:r>
            <a:r>
              <a:rPr lang="ko-KR" altLang="en-US" sz="1200" dirty="0"/>
              <a:t>웹 개발자가 알아야 하는 언어 </a:t>
            </a:r>
            <a:r>
              <a:rPr lang="en-US" altLang="ko-KR" sz="1200" dirty="0"/>
              <a:t>3 </a:t>
            </a:r>
            <a:r>
              <a:rPr lang="ko-KR" altLang="en-US" sz="1200" dirty="0"/>
              <a:t>가지</a:t>
            </a:r>
            <a:r>
              <a:rPr lang="en-US" altLang="ko-KR" sz="1200" dirty="0"/>
              <a:t>?&lt;/p&gt;</a:t>
            </a:r>
          </a:p>
          <a:p>
            <a:pPr defTabSz="180000"/>
            <a:r>
              <a:rPr lang="en-US" altLang="ko-KR" sz="1200" b="1" dirty="0"/>
              <a:t>&lt;/details&gt;</a:t>
            </a:r>
          </a:p>
          <a:p>
            <a:pPr defTabSz="180000"/>
            <a:r>
              <a:rPr lang="en-US" altLang="ko-KR" sz="1200" b="1" dirty="0"/>
              <a:t>&lt;details&gt;</a:t>
            </a:r>
          </a:p>
          <a:p>
            <a:pPr defTabSz="180000"/>
            <a:r>
              <a:rPr lang="en-US" altLang="ko-KR" sz="1200" dirty="0"/>
              <a:t>   &lt;summary&gt;Answer 1&lt;/summary&gt;</a:t>
            </a:r>
          </a:p>
          <a:p>
            <a:pPr defTabSz="180000"/>
            <a:r>
              <a:rPr lang="en-US" altLang="ko-KR" sz="1200" dirty="0"/>
              <a:t>   &lt;p&gt;HTML5, CSS, </a:t>
            </a:r>
            <a:r>
              <a:rPr lang="en-US" altLang="ko-KR" sz="1200" dirty="0" err="1"/>
              <a:t>Javascript</a:t>
            </a:r>
            <a:r>
              <a:rPr lang="en-US" altLang="ko-KR" sz="1200" dirty="0"/>
              <a:t>&lt;/p&gt;</a:t>
            </a:r>
          </a:p>
          <a:p>
            <a:pPr defTabSz="180000"/>
            <a:r>
              <a:rPr lang="en-US" altLang="ko-KR" sz="1200" b="1" dirty="0"/>
              <a:t>&lt;/details&gt;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5" name="타원 4"/>
          <p:cNvSpPr/>
          <p:nvPr/>
        </p:nvSpPr>
        <p:spPr>
          <a:xfrm>
            <a:off x="5508104" y="3154834"/>
            <a:ext cx="288032" cy="305817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97412" y="4014523"/>
            <a:ext cx="3865388" cy="7320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&lt;details&gt;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   </a:t>
            </a:r>
            <a:r>
              <a:rPr lang="en-US" altLang="ko-KR" sz="1200" b="1" dirty="0">
                <a:solidFill>
                  <a:schemeClr val="tx1"/>
                </a:solidFill>
              </a:rPr>
              <a:t>&lt;summary&gt;Question 1&lt;/summary&gt;</a:t>
            </a:r>
          </a:p>
          <a:p>
            <a:pPr defTabSz="180000"/>
            <a:r>
              <a:rPr lang="ko-KR" altLang="en-US" sz="1200" dirty="0">
                <a:solidFill>
                  <a:schemeClr val="tx1"/>
                </a:solidFill>
              </a:rPr>
              <a:t>   </a:t>
            </a:r>
            <a:r>
              <a:rPr lang="en-US" altLang="ko-KR" sz="1200" dirty="0">
                <a:solidFill>
                  <a:schemeClr val="tx1"/>
                </a:solidFill>
              </a:rPr>
              <a:t>&lt;p&gt;</a:t>
            </a:r>
            <a:r>
              <a:rPr lang="ko-KR" altLang="en-US" sz="1200" dirty="0">
                <a:solidFill>
                  <a:schemeClr val="tx1"/>
                </a:solidFill>
              </a:rPr>
              <a:t>웹 개발자가 알아야 하는 언어 </a:t>
            </a:r>
            <a:r>
              <a:rPr lang="en-US" altLang="ko-KR" sz="1200" dirty="0">
                <a:solidFill>
                  <a:schemeClr val="tx1"/>
                </a:solidFill>
              </a:rPr>
              <a:t>3 </a:t>
            </a:r>
            <a:r>
              <a:rPr lang="ko-KR" altLang="en-US" sz="1200" dirty="0">
                <a:solidFill>
                  <a:schemeClr val="tx1"/>
                </a:solidFill>
              </a:rPr>
              <a:t>가지</a:t>
            </a:r>
            <a:r>
              <a:rPr lang="en-US" altLang="ko-KR" sz="1200" dirty="0">
                <a:solidFill>
                  <a:schemeClr val="tx1"/>
                </a:solidFill>
              </a:rPr>
              <a:t>?&lt;/p&gt;</a:t>
            </a:r>
          </a:p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&lt;/details&gt;</a:t>
            </a: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3893320" y="3147923"/>
            <a:ext cx="1260648" cy="597884"/>
          </a:xfrm>
          <a:prstGeom prst="wedgeRoundRectCallout">
            <a:avLst>
              <a:gd name="adj1" fmla="val 79035"/>
              <a:gd name="adj2" fmla="val -287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0000"/>
            <a:r>
              <a:rPr lang="ko-KR" altLang="en-US" sz="1000" dirty="0" smtClean="0">
                <a:solidFill>
                  <a:schemeClr val="tx1"/>
                </a:solidFill>
              </a:rPr>
              <a:t>핸들을 클릭하면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defTabSz="180000"/>
            <a:r>
              <a:rPr lang="ko-KR" altLang="en-US" sz="1000" dirty="0" smtClean="0">
                <a:solidFill>
                  <a:schemeClr val="tx1"/>
                </a:solidFill>
              </a:rPr>
              <a:t>아래와 같이 상세 정보가 펼쳐짐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10" name="왼쪽 중괄호 9"/>
          <p:cNvSpPr/>
          <p:nvPr/>
        </p:nvSpPr>
        <p:spPr>
          <a:xfrm>
            <a:off x="5404731" y="5443246"/>
            <a:ext cx="288032" cy="504056"/>
          </a:xfrm>
          <a:prstGeom prst="leftBrace">
            <a:avLst>
              <a:gd name="adj1" fmla="val 36552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/>
          <p:cNvCxnSpPr>
            <a:endCxn id="10" idx="1"/>
          </p:cNvCxnSpPr>
          <p:nvPr/>
        </p:nvCxnSpPr>
        <p:spPr>
          <a:xfrm>
            <a:off x="4499992" y="4746532"/>
            <a:ext cx="904739" cy="948742"/>
          </a:xfrm>
          <a:prstGeom prst="straightConnector1">
            <a:avLst/>
          </a:prstGeom>
          <a:ln w="9525">
            <a:solidFill>
              <a:srgbClr val="C0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763" y="3745807"/>
            <a:ext cx="2808312" cy="294872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81967" y="1337253"/>
            <a:ext cx="482276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이 예제는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&lt;details&gt;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태그를 이용하여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Q&amp;A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리스트를 만든 사례이다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사용자가 핸들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(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▶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)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을 클릭하여 항목을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보거나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숨길 수 있다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SourceCode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138662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37087" y="2238895"/>
            <a:ext cx="4572000" cy="30469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title&gt;</a:t>
            </a:r>
            <a:r>
              <a:rPr lang="ko-KR" altLang="en-US" sz="1200" dirty="0" err="1"/>
              <a:t>인라인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시맨틱</a:t>
            </a:r>
            <a:r>
              <a:rPr lang="ko-KR" altLang="en-US" sz="1200" dirty="0"/>
              <a:t> 태그</a:t>
            </a:r>
            <a:r>
              <a:rPr lang="en-US" altLang="ko-KR" sz="1200" dirty="0"/>
              <a:t>&lt;/title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 err="1"/>
              <a:t>인라인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시맨틱</a:t>
            </a:r>
            <a:r>
              <a:rPr lang="ko-KR" altLang="en-US" sz="1200" dirty="0"/>
              <a:t> 태그 사례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&lt;p&gt;</a:t>
            </a:r>
            <a:r>
              <a:rPr lang="ko-KR" altLang="en-US" sz="1200" dirty="0"/>
              <a:t>내일 </a:t>
            </a:r>
            <a:r>
              <a:rPr lang="en-US" altLang="ko-KR" sz="1200" b="1" dirty="0"/>
              <a:t>&lt;mark&gt;HTML5 </a:t>
            </a:r>
            <a:r>
              <a:rPr lang="ko-KR" altLang="en-US" sz="1200" b="1" dirty="0"/>
              <a:t>시험</a:t>
            </a:r>
            <a:r>
              <a:rPr lang="en-US" altLang="ko-KR" sz="1200" b="1" dirty="0"/>
              <a:t>&lt;/mark</a:t>
            </a:r>
            <a:r>
              <a:rPr lang="en-US" altLang="ko-KR" sz="1200" b="1" dirty="0" smtClean="0"/>
              <a:t>&gt;</a:t>
            </a:r>
            <a:r>
              <a:rPr lang="en-US" altLang="ko-KR" sz="1200" dirty="0" smtClean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시간은 </a:t>
            </a:r>
            <a:r>
              <a:rPr lang="en-US" altLang="ko-KR" sz="1200" b="1" dirty="0"/>
              <a:t>&lt;time&gt;09:00&lt;/time&gt;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 smtClean="0"/>
              <a:t>난이도 </a:t>
            </a:r>
            <a:r>
              <a:rPr lang="en-US" altLang="ko-KR" sz="1200" b="1" dirty="0"/>
              <a:t>&lt;meter value</a:t>
            </a:r>
            <a:r>
              <a:rPr lang="en-US" altLang="ko-KR" sz="1200" b="1"/>
              <a:t>="0.8" max</a:t>
            </a:r>
            <a:r>
              <a:rPr lang="en-US" altLang="ko-KR" sz="1200" b="1" smtClean="0"/>
              <a:t>="</a:t>
            </a:r>
            <a:r>
              <a:rPr lang="en-US" altLang="ko-KR" sz="1200" b="1"/>
              <a:t>1.0</a:t>
            </a:r>
            <a:r>
              <a:rPr lang="en-US" altLang="ko-KR" sz="1200" b="1" smtClean="0"/>
              <a:t>"&gt;</a:t>
            </a:r>
            <a:r>
              <a:rPr lang="en-US" altLang="ko-KR" sz="1200" b="1" dirty="0" smtClean="0"/>
              <a:t>80</a:t>
            </a:r>
            <a:r>
              <a:rPr lang="en-US" altLang="ko-KR" sz="1200" b="1" dirty="0"/>
              <a:t>%&lt;/meter&gt;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자료 </a:t>
            </a:r>
            <a:r>
              <a:rPr lang="ko-KR" altLang="en-US" sz="1200" dirty="0" err="1" smtClean="0"/>
              <a:t>업로딩</a:t>
            </a:r>
            <a:r>
              <a:rPr lang="en-US" altLang="ko-KR" sz="1200" dirty="0" smtClean="0"/>
              <a:t>(</a:t>
            </a:r>
            <a:r>
              <a:rPr lang="en-US" altLang="ko-KR" sz="1200" dirty="0"/>
              <a:t>20%)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progress value="2" max="10"&gt;&lt;/progress&gt;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&lt;/p&gt;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3–4 </a:t>
            </a:r>
            <a:r>
              <a:rPr lang="ko-KR" altLang="en-US" dirty="0" err="1"/>
              <a:t>시맨틱</a:t>
            </a:r>
            <a:r>
              <a:rPr lang="ko-KR" altLang="en-US" dirty="0"/>
              <a:t> </a:t>
            </a:r>
            <a:r>
              <a:rPr lang="ko-KR" altLang="en-US" dirty="0" err="1"/>
              <a:t>인라인</a:t>
            </a:r>
            <a:r>
              <a:rPr lang="ko-KR" altLang="en-US" dirty="0"/>
              <a:t> </a:t>
            </a:r>
            <a:r>
              <a:rPr lang="ko-KR" altLang="en-US" dirty="0" smtClean="0"/>
              <a:t>태그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5506144" y="2265516"/>
            <a:ext cx="2553260" cy="3020367"/>
            <a:chOff x="4644008" y="1844824"/>
            <a:chExt cx="2553260" cy="3020367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44008" y="1844824"/>
              <a:ext cx="2413792" cy="3020367"/>
            </a:xfrm>
            <a:prstGeom prst="rect">
              <a:avLst/>
            </a:prstGeom>
          </p:spPr>
        </p:pic>
        <p:sp>
          <p:nvSpPr>
            <p:cNvPr id="7" name="모서리가 둥근 사각형 설명선 6"/>
            <p:cNvSpPr/>
            <p:nvPr/>
          </p:nvSpPr>
          <p:spPr>
            <a:xfrm>
              <a:off x="6059411" y="3251663"/>
              <a:ext cx="672829" cy="202590"/>
            </a:xfrm>
            <a:prstGeom prst="wedgeRoundRectCallout">
              <a:avLst>
                <a:gd name="adj1" fmla="val -72279"/>
                <a:gd name="adj2" fmla="val 4944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0000"/>
              <a:r>
                <a:rPr lang="en-US" altLang="ko-KR" sz="1000" dirty="0" smtClean="0">
                  <a:solidFill>
                    <a:schemeClr val="tx1"/>
                  </a:solidFill>
                </a:rPr>
                <a:t>&lt;mark&gt;</a:t>
              </a:r>
              <a:endParaRPr lang="en-US" altLang="ko-KR" sz="1000" dirty="0">
                <a:solidFill>
                  <a:schemeClr val="tx1"/>
                </a:solidFill>
              </a:endParaRPr>
            </a:p>
          </p:txBody>
        </p:sp>
        <p:sp>
          <p:nvSpPr>
            <p:cNvPr id="8" name="모서리가 둥근 사각형 설명선 7"/>
            <p:cNvSpPr/>
            <p:nvPr/>
          </p:nvSpPr>
          <p:spPr>
            <a:xfrm>
              <a:off x="6104820" y="3545889"/>
              <a:ext cx="699428" cy="202590"/>
            </a:xfrm>
            <a:prstGeom prst="wedgeRoundRectCallout">
              <a:avLst>
                <a:gd name="adj1" fmla="val -98740"/>
                <a:gd name="adj2" fmla="val 3691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0000"/>
              <a:r>
                <a:rPr lang="en-US" altLang="ko-KR" sz="1000" dirty="0" smtClean="0">
                  <a:solidFill>
                    <a:schemeClr val="tx1"/>
                  </a:solidFill>
                </a:rPr>
                <a:t>&lt;time&gt;</a:t>
              </a:r>
              <a:endParaRPr lang="en-US" altLang="ko-KR" sz="1000" dirty="0">
                <a:solidFill>
                  <a:schemeClr val="tx1"/>
                </a:solidFill>
              </a:endParaRPr>
            </a:p>
          </p:txBody>
        </p:sp>
        <p:sp>
          <p:nvSpPr>
            <p:cNvPr id="9" name="모서리가 둥근 사각형 설명선 8"/>
            <p:cNvSpPr/>
            <p:nvPr/>
          </p:nvSpPr>
          <p:spPr>
            <a:xfrm>
              <a:off x="6430622" y="3781125"/>
              <a:ext cx="766646" cy="202590"/>
            </a:xfrm>
            <a:prstGeom prst="wedgeRoundRectCallout">
              <a:avLst>
                <a:gd name="adj1" fmla="val -105369"/>
                <a:gd name="adj2" fmla="val 24371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0000"/>
              <a:r>
                <a:rPr lang="en-US" altLang="ko-KR" sz="1000" dirty="0" smtClean="0">
                  <a:solidFill>
                    <a:schemeClr val="tx1"/>
                  </a:solidFill>
                </a:rPr>
                <a:t>&lt;meter&gt;</a:t>
              </a:r>
              <a:endParaRPr lang="en-US" altLang="ko-KR" sz="1000" dirty="0">
                <a:solidFill>
                  <a:schemeClr val="tx1"/>
                </a:solidFill>
              </a:endParaRPr>
            </a:p>
          </p:txBody>
        </p:sp>
        <p:sp>
          <p:nvSpPr>
            <p:cNvPr id="10" name="모서리가 둥근 사각형 설명선 9"/>
            <p:cNvSpPr/>
            <p:nvPr/>
          </p:nvSpPr>
          <p:spPr>
            <a:xfrm>
              <a:off x="4778833" y="4491245"/>
              <a:ext cx="992253" cy="202590"/>
            </a:xfrm>
            <a:prstGeom prst="wedgeRoundRectCallout">
              <a:avLst>
                <a:gd name="adj1" fmla="val 35991"/>
                <a:gd name="adj2" fmla="val -10518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0000"/>
              <a:r>
                <a:rPr lang="en-US" altLang="ko-KR" sz="1000" dirty="0" smtClean="0">
                  <a:solidFill>
                    <a:schemeClr val="tx1"/>
                  </a:solidFill>
                </a:rPr>
                <a:t>&lt;progress&gt;</a:t>
              </a:r>
              <a:endParaRPr lang="en-US" altLang="ko-KR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>
            <a:off x="467544" y="1376232"/>
            <a:ext cx="786374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4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가지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인라인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시맨틱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 태그의 사용 사례를 보여준다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 &lt;mark&gt;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의 텍스트는 브라우저에 따라 다르게 표현되며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크롬에서는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노란색 배경으로 출력된다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SourceCode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39067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HTML5</a:t>
            </a:r>
            <a:r>
              <a:rPr lang="ko-KR" altLang="en-US" smtClean="0"/>
              <a:t>에서 제거된 태그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259632" y="1700808"/>
            <a:ext cx="669674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+mj-ea"/>
                <a:ea typeface="+mj-ea"/>
              </a:rPr>
              <a:t>다음 태그들은 문서의 </a:t>
            </a:r>
            <a:r>
              <a:rPr lang="ko-KR" altLang="en-US" kern="0" dirty="0" err="1">
                <a:solidFill>
                  <a:srgbClr val="000000"/>
                </a:solidFill>
                <a:latin typeface="+mj-ea"/>
                <a:ea typeface="+mj-ea"/>
              </a:rPr>
              <a:t>시맨틱</a:t>
            </a:r>
            <a:r>
              <a:rPr lang="ko-KR" altLang="en-US" kern="0" dirty="0">
                <a:solidFill>
                  <a:srgbClr val="000000"/>
                </a:solidFill>
                <a:latin typeface="+mj-ea"/>
                <a:ea typeface="+mj-ea"/>
              </a:rPr>
              <a:t> 구조를 저해한다는 이유로 </a:t>
            </a: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HTML5</a:t>
            </a:r>
            <a:r>
              <a:rPr lang="ko-KR" altLang="en-US" kern="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ko-KR" altLang="en-US" kern="0" dirty="0" smtClean="0">
                <a:solidFill>
                  <a:srgbClr val="000000"/>
                </a:solidFill>
                <a:latin typeface="+mj-ea"/>
                <a:ea typeface="+mj-ea"/>
              </a:rPr>
              <a:t>제거됨</a:t>
            </a:r>
            <a:r>
              <a:rPr lang="en-US" altLang="ko-KR" kern="0" dirty="0" smtClean="0">
                <a:solidFill>
                  <a:srgbClr val="000000"/>
                </a:solidFill>
                <a:latin typeface="+mj-ea"/>
                <a:ea typeface="+mj-ea"/>
              </a:rPr>
              <a:t>.</a:t>
            </a: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&lt;</a:t>
            </a:r>
            <a:r>
              <a:rPr lang="en-US" altLang="ko-KR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big&gt;, &lt;center&gt;, &lt;</a:t>
            </a:r>
            <a:r>
              <a:rPr lang="en-US" altLang="ko-KR" kern="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dir</a:t>
            </a:r>
            <a:r>
              <a:rPr lang="en-US" altLang="ko-KR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&gt;, &lt;font&gt;, &lt;</a:t>
            </a:r>
            <a:r>
              <a:rPr lang="en-US" altLang="ko-KR" kern="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tt</a:t>
            </a:r>
            <a:r>
              <a:rPr lang="en-US" altLang="ko-KR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&gt;, &lt;u&gt;, &lt;</a:t>
            </a:r>
            <a:r>
              <a:rPr lang="en-US" altLang="ko-KR" kern="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xmp</a:t>
            </a:r>
            <a:r>
              <a:rPr lang="en-US" altLang="ko-KR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&gt;, &lt;acronym&gt;, &lt;applet&gt;, &lt;</a:t>
            </a:r>
            <a:r>
              <a:rPr lang="en-US" altLang="ko-KR" kern="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basefont</a:t>
            </a:r>
            <a:r>
              <a:rPr lang="en-US" altLang="ko-KR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&gt;, &lt;frame&gt;, &lt;frameset&gt;, &lt;</a:t>
            </a:r>
            <a:r>
              <a:rPr lang="en-US" altLang="ko-KR" kern="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noframes</a:t>
            </a:r>
            <a:r>
              <a:rPr lang="en-US" altLang="ko-KR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&gt;, &lt;strike&gt;</a:t>
            </a:r>
            <a:endParaRPr lang="ko-KR" altLang="en-US" kern="0" spc="0" dirty="0">
              <a:solidFill>
                <a:schemeClr val="accent2">
                  <a:lumMod val="75000"/>
                </a:schemeClr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7999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 폼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웹 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페이지에서 사용자 입력을 받는 폼</a:t>
            </a:r>
            <a:endParaRPr lang="en-US" altLang="ko-KR" dirty="0" smtClean="0"/>
          </a:p>
          <a:p>
            <a:pPr lvl="1"/>
            <a:r>
              <a:rPr lang="ko-KR" altLang="en-US" dirty="0"/>
              <a:t>로그인</a:t>
            </a:r>
            <a:r>
              <a:rPr lang="en-US" altLang="ko-KR" dirty="0"/>
              <a:t>, </a:t>
            </a:r>
            <a:r>
              <a:rPr lang="ko-KR" altLang="en-US" dirty="0"/>
              <a:t>등록</a:t>
            </a:r>
            <a:r>
              <a:rPr lang="en-US" altLang="ko-KR" dirty="0"/>
              <a:t>, </a:t>
            </a:r>
            <a:r>
              <a:rPr lang="ko-KR" altLang="en-US" dirty="0"/>
              <a:t>검색</a:t>
            </a:r>
            <a:r>
              <a:rPr lang="en-US" altLang="ko-KR" dirty="0"/>
              <a:t>, </a:t>
            </a:r>
            <a:r>
              <a:rPr lang="ko-KR" altLang="en-US" dirty="0"/>
              <a:t>예약</a:t>
            </a:r>
            <a:r>
              <a:rPr lang="en-US" altLang="ko-KR" dirty="0"/>
              <a:t>, </a:t>
            </a:r>
            <a:r>
              <a:rPr lang="ko-KR" altLang="en-US" dirty="0"/>
              <a:t>쇼핑 등</a:t>
            </a:r>
            <a:endParaRPr lang="en-US" altLang="ko-KR" dirty="0"/>
          </a:p>
          <a:p>
            <a:r>
              <a:rPr lang="ko-KR" altLang="en-US" dirty="0" smtClean="0"/>
              <a:t>폼 요소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폼을 만드는 다양한 태그</a:t>
            </a:r>
            <a:endParaRPr lang="en-US" altLang="ko-KR" dirty="0" smtClean="0"/>
          </a:p>
          <a:p>
            <a:pPr lvl="1"/>
            <a:r>
              <a:rPr lang="en-US" altLang="ko-KR" dirty="0"/>
              <a:t>&lt;input&gt;, &lt;</a:t>
            </a:r>
            <a:r>
              <a:rPr lang="en-US" altLang="ko-KR" dirty="0" err="1"/>
              <a:t>textarea</a:t>
            </a:r>
            <a:r>
              <a:rPr lang="en-US" altLang="ko-KR" dirty="0"/>
              <a:t>&gt;, &lt;select&gt; </a:t>
            </a:r>
            <a:r>
              <a:rPr lang="ko-KR" altLang="en-US" dirty="0"/>
              <a:t>등</a:t>
            </a:r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endParaRPr lang="ko-KR" altLang="en-US" dirty="0"/>
          </a:p>
          <a:p>
            <a:pPr lvl="2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2276872"/>
            <a:ext cx="3070109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모서리가 둥근 직사각형 3"/>
          <p:cNvSpPr/>
          <p:nvPr/>
        </p:nvSpPr>
        <p:spPr>
          <a:xfrm>
            <a:off x="5652120" y="3356992"/>
            <a:ext cx="2736304" cy="2664296"/>
          </a:xfrm>
          <a:prstGeom prst="roundRect">
            <a:avLst>
              <a:gd name="adj" fmla="val 2753"/>
            </a:avLst>
          </a:prstGeom>
          <a:noFill/>
          <a:ln w="12700">
            <a:solidFill>
              <a:schemeClr val="accent4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8603597" y="5229200"/>
            <a:ext cx="288032" cy="202590"/>
          </a:xfrm>
          <a:prstGeom prst="wedgeRoundRectCallout">
            <a:avLst>
              <a:gd name="adj1" fmla="val -129480"/>
              <a:gd name="adj2" fmla="val 4944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0000"/>
            <a:r>
              <a:rPr lang="ko-KR" altLang="en-US" sz="1000" dirty="0" smtClean="0">
                <a:solidFill>
                  <a:schemeClr val="tx1"/>
                </a:solidFill>
              </a:rPr>
              <a:t>폼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716016" y="4869160"/>
            <a:ext cx="648072" cy="216024"/>
          </a:xfrm>
          <a:prstGeom prst="wedgeRoundRectCallout">
            <a:avLst>
              <a:gd name="adj1" fmla="val 136725"/>
              <a:gd name="adj2" fmla="val 5056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0000"/>
            <a:r>
              <a:rPr lang="ko-KR" altLang="en-US" sz="1000" smtClean="0">
                <a:solidFill>
                  <a:schemeClr val="tx1"/>
                </a:solidFill>
              </a:rPr>
              <a:t>폼 요소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4716016" y="5588730"/>
            <a:ext cx="648072" cy="216024"/>
          </a:xfrm>
          <a:prstGeom prst="wedgeRoundRectCallout">
            <a:avLst>
              <a:gd name="adj1" fmla="val 136725"/>
              <a:gd name="adj2" fmla="val 5056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0000"/>
            <a:r>
              <a:rPr lang="ko-KR" altLang="en-US" sz="1000" smtClean="0">
                <a:solidFill>
                  <a:schemeClr val="tx1"/>
                </a:solidFill>
              </a:rPr>
              <a:t>폼 요소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716016" y="4437112"/>
            <a:ext cx="648072" cy="216024"/>
          </a:xfrm>
          <a:prstGeom prst="wedgeRoundRectCallout">
            <a:avLst>
              <a:gd name="adj1" fmla="val 136725"/>
              <a:gd name="adj2" fmla="val 5056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0000"/>
            <a:r>
              <a:rPr lang="ko-KR" altLang="en-US" sz="1000" smtClean="0">
                <a:solidFill>
                  <a:schemeClr val="tx1"/>
                </a:solidFill>
              </a:rPr>
              <a:t>폼 요소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4716016" y="4026160"/>
            <a:ext cx="648072" cy="216024"/>
          </a:xfrm>
          <a:prstGeom prst="wedgeRoundRectCallout">
            <a:avLst>
              <a:gd name="adj1" fmla="val 136725"/>
              <a:gd name="adj2" fmla="val 5056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0000"/>
            <a:r>
              <a:rPr lang="ko-KR" altLang="en-US" sz="1000" smtClean="0">
                <a:solidFill>
                  <a:schemeClr val="tx1"/>
                </a:solidFill>
              </a:rPr>
              <a:t>폼 요소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1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1772816"/>
            <a:ext cx="2994673" cy="248150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3-5 </a:t>
            </a:r>
            <a:r>
              <a:rPr lang="ko-KR" altLang="en-US" dirty="0"/>
              <a:t>간단한 로그인 폼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55576" y="1844824"/>
            <a:ext cx="4392488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ko-KR" altLang="en-US" sz="1200" dirty="0"/>
              <a:t>로그인 폼</a:t>
            </a:r>
            <a:r>
              <a:rPr lang="en-US" altLang="ko-KR" sz="1200" dirty="0"/>
              <a:t>&lt;/title&gt;&lt;/head&gt;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로그인 폼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b="1" dirty="0"/>
              <a:t>&lt;form name="</a:t>
            </a:r>
            <a:r>
              <a:rPr lang="en-US" altLang="ko-KR" sz="1200" b="1" dirty="0" err="1"/>
              <a:t>fo</a:t>
            </a:r>
            <a:r>
              <a:rPr lang="en-US" altLang="ko-KR" sz="1200" b="1" dirty="0"/>
              <a:t>" method="get"&gt;</a:t>
            </a:r>
          </a:p>
          <a:p>
            <a:pPr defTabSz="180000"/>
            <a:r>
              <a:rPr lang="ko-KR" altLang="en-US" sz="1200" dirty="0"/>
              <a:t>사용자 </a:t>
            </a:r>
            <a:r>
              <a:rPr lang="en-US" altLang="ko-KR" sz="1200" dirty="0"/>
              <a:t>ID : </a:t>
            </a:r>
            <a:r>
              <a:rPr lang="en-US" altLang="ko-KR" sz="1200" b="1" dirty="0"/>
              <a:t>&lt;input type="text" size="15" value=""&gt;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비밀 번호 </a:t>
            </a:r>
            <a:r>
              <a:rPr lang="en-US" altLang="ko-KR" sz="1200" dirty="0"/>
              <a:t>: </a:t>
            </a:r>
            <a:r>
              <a:rPr lang="en-US" altLang="ko-KR" sz="1200" b="1" dirty="0"/>
              <a:t>&lt;input type="password" size="15" value=""&gt;</a:t>
            </a:r>
          </a:p>
          <a:p>
            <a:pPr defTabSz="180000"/>
            <a:r>
              <a:rPr lang="en-US" altLang="ko-KR" sz="1200" b="1" dirty="0" smtClean="0"/>
              <a:t>				 &lt;</a:t>
            </a:r>
            <a:r>
              <a:rPr lang="en-US" altLang="ko-KR" sz="1200" b="1" dirty="0"/>
              <a:t>input </a:t>
            </a:r>
            <a:r>
              <a:rPr lang="en-US" altLang="ko-KR" sz="1200" b="1" dirty="0" smtClean="0"/>
              <a:t>type="submit" </a:t>
            </a:r>
            <a:r>
              <a:rPr lang="en-US" altLang="ko-KR" sz="1200" b="1" dirty="0"/>
              <a:t>value="</a:t>
            </a:r>
            <a:r>
              <a:rPr lang="ko-KR" altLang="en-US" sz="1200" b="1" dirty="0"/>
              <a:t>완료</a:t>
            </a:r>
            <a:r>
              <a:rPr lang="en-US" altLang="ko-KR" sz="1200" b="1" dirty="0"/>
              <a:t>"&gt;</a:t>
            </a:r>
          </a:p>
          <a:p>
            <a:pPr defTabSz="180000"/>
            <a:r>
              <a:rPr lang="en-US" altLang="ko-KR" sz="1200" b="1" dirty="0"/>
              <a:t>&lt;/form&gt;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7" name="자유형 6"/>
          <p:cNvSpPr/>
          <p:nvPr/>
        </p:nvSpPr>
        <p:spPr>
          <a:xfrm>
            <a:off x="4166601" y="2913994"/>
            <a:ext cx="2157624" cy="567933"/>
          </a:xfrm>
          <a:custGeom>
            <a:avLst/>
            <a:gdLst>
              <a:gd name="connsiteX0" fmla="*/ 0 w 2157624"/>
              <a:gd name="connsiteY0" fmla="*/ 270640 h 567933"/>
              <a:gd name="connsiteX1" fmla="*/ 752240 w 2157624"/>
              <a:gd name="connsiteY1" fmla="*/ 9383 h 567933"/>
              <a:gd name="connsiteX2" fmla="*/ 2157624 w 2157624"/>
              <a:gd name="connsiteY2" fmla="*/ 567933 h 567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7624" h="567933">
                <a:moveTo>
                  <a:pt x="0" y="270640"/>
                </a:moveTo>
                <a:cubicBezTo>
                  <a:pt x="196318" y="115237"/>
                  <a:pt x="392636" y="-40166"/>
                  <a:pt x="752240" y="9383"/>
                </a:cubicBezTo>
                <a:cubicBezTo>
                  <a:pt x="1111844" y="58932"/>
                  <a:pt x="1634734" y="313432"/>
                  <a:pt x="2157624" y="567933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4950372" y="3490936"/>
            <a:ext cx="1342322" cy="543662"/>
          </a:xfrm>
          <a:custGeom>
            <a:avLst/>
            <a:gdLst>
              <a:gd name="connsiteX0" fmla="*/ 0 w 1342322"/>
              <a:gd name="connsiteY0" fmla="*/ 0 h 543662"/>
              <a:gd name="connsiteX1" fmla="*/ 540532 w 1342322"/>
              <a:gd name="connsiteY1" fmla="*/ 522514 h 543662"/>
              <a:gd name="connsiteX2" fmla="*/ 1342322 w 1342322"/>
              <a:gd name="connsiteY2" fmla="*/ 391886 h 543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2322" h="543662">
                <a:moveTo>
                  <a:pt x="0" y="0"/>
                </a:moveTo>
                <a:cubicBezTo>
                  <a:pt x="158406" y="228600"/>
                  <a:pt x="316812" y="457200"/>
                  <a:pt x="540532" y="522514"/>
                </a:cubicBezTo>
                <a:cubicBezTo>
                  <a:pt x="764252" y="587828"/>
                  <a:pt x="1053287" y="489857"/>
                  <a:pt x="1342322" y="391886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3031484" y="3717032"/>
            <a:ext cx="4636860" cy="860804"/>
          </a:xfrm>
          <a:custGeom>
            <a:avLst/>
            <a:gdLst>
              <a:gd name="connsiteX0" fmla="*/ 0 w 4441371"/>
              <a:gd name="connsiteY0" fmla="*/ 0 h 866183"/>
              <a:gd name="connsiteX1" fmla="*/ 2549509 w 4441371"/>
              <a:gd name="connsiteY1" fmla="*/ 864851 h 866183"/>
              <a:gd name="connsiteX2" fmla="*/ 4441371 w 4441371"/>
              <a:gd name="connsiteY2" fmla="*/ 157655 h 866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1371" h="866183">
                <a:moveTo>
                  <a:pt x="0" y="0"/>
                </a:moveTo>
                <a:cubicBezTo>
                  <a:pt x="904640" y="419287"/>
                  <a:pt x="1809281" y="838575"/>
                  <a:pt x="2549509" y="864851"/>
                </a:cubicBezTo>
                <a:cubicBezTo>
                  <a:pt x="3289738" y="891127"/>
                  <a:pt x="3865554" y="524391"/>
                  <a:pt x="4441371" y="157655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09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문서의 전형적인 구조 사례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412776"/>
            <a:ext cx="4237616" cy="5257068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14" name="직선 연결선 13"/>
          <p:cNvCxnSpPr/>
          <p:nvPr/>
        </p:nvCxnSpPr>
        <p:spPr>
          <a:xfrm>
            <a:off x="4932040" y="1857787"/>
            <a:ext cx="1008112" cy="12519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 flipV="1">
            <a:off x="4644008" y="1641763"/>
            <a:ext cx="288032" cy="216024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929296" y="1747196"/>
            <a:ext cx="6142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/>
              <a:t>장 제목</a:t>
            </a:r>
            <a:endParaRPr lang="ko-KR" altLang="en-US" sz="1000" b="1" dirty="0"/>
          </a:p>
        </p:txBody>
      </p:sp>
      <p:cxnSp>
        <p:nvCxnSpPr>
          <p:cNvPr id="22" name="직선 화살표 연결선 21"/>
          <p:cNvCxnSpPr/>
          <p:nvPr/>
        </p:nvCxnSpPr>
        <p:spPr>
          <a:xfrm flipH="1">
            <a:off x="5698728" y="1607894"/>
            <a:ext cx="241424" cy="1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929296" y="1484784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/>
              <a:t>페이지 번호</a:t>
            </a:r>
            <a:endParaRPr lang="ko-KR" altLang="en-US" sz="1000" b="1" dirty="0"/>
          </a:p>
        </p:txBody>
      </p:sp>
      <p:cxnSp>
        <p:nvCxnSpPr>
          <p:cNvPr id="26" name="직선 화살표 연결선 25"/>
          <p:cNvCxnSpPr/>
          <p:nvPr/>
        </p:nvCxnSpPr>
        <p:spPr>
          <a:xfrm flipH="1">
            <a:off x="3059832" y="3216647"/>
            <a:ext cx="2880320" cy="0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929296" y="3072107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/>
              <a:t>소제목</a:t>
            </a:r>
            <a:endParaRPr lang="ko-KR" altLang="en-US" sz="1000" b="1" dirty="0"/>
          </a:p>
        </p:txBody>
      </p:sp>
      <p:cxnSp>
        <p:nvCxnSpPr>
          <p:cNvPr id="29" name="직선 화살표 연결선 28"/>
          <p:cNvCxnSpPr/>
          <p:nvPr/>
        </p:nvCxnSpPr>
        <p:spPr>
          <a:xfrm flipH="1">
            <a:off x="4788025" y="3534352"/>
            <a:ext cx="1152127" cy="0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929296" y="3398803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/>
              <a:t>본문 텍스트</a:t>
            </a:r>
            <a:endParaRPr lang="ko-KR" altLang="en-US" sz="10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929296" y="5582701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/>
              <a:t>설명 섹션</a:t>
            </a:r>
            <a:endParaRPr lang="ko-KR" altLang="en-US" sz="1000" b="1" dirty="0"/>
          </a:p>
        </p:txBody>
      </p:sp>
      <p:cxnSp>
        <p:nvCxnSpPr>
          <p:cNvPr id="13" name="직선 연결선 12"/>
          <p:cNvCxnSpPr/>
          <p:nvPr/>
        </p:nvCxnSpPr>
        <p:spPr>
          <a:xfrm flipH="1">
            <a:off x="5292081" y="5712350"/>
            <a:ext cx="648071" cy="1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V="1">
            <a:off x="5292080" y="5301208"/>
            <a:ext cx="0" cy="411142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940152" y="611695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/>
              <a:t>그림</a:t>
            </a:r>
            <a:endParaRPr lang="ko-KR" altLang="en-US" sz="1000" b="1" dirty="0"/>
          </a:p>
        </p:txBody>
      </p:sp>
      <p:cxnSp>
        <p:nvCxnSpPr>
          <p:cNvPr id="19" name="직선 연결선 18"/>
          <p:cNvCxnSpPr/>
          <p:nvPr/>
        </p:nvCxnSpPr>
        <p:spPr>
          <a:xfrm flipH="1">
            <a:off x="5302937" y="6246602"/>
            <a:ext cx="648071" cy="1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 flipH="1">
            <a:off x="4716016" y="6246602"/>
            <a:ext cx="586920" cy="0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033638" y="4038354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/>
              <a:t>문단</a:t>
            </a:r>
            <a:endParaRPr lang="ko-KR" altLang="en-US" sz="1000" b="1" dirty="0"/>
          </a:p>
        </p:txBody>
      </p:sp>
      <p:cxnSp>
        <p:nvCxnSpPr>
          <p:cNvPr id="24" name="직선 연결선 23"/>
          <p:cNvCxnSpPr>
            <a:stCxn id="23" idx="1"/>
            <a:endCxn id="9" idx="2"/>
          </p:cNvCxnSpPr>
          <p:nvPr/>
        </p:nvCxnSpPr>
        <p:spPr>
          <a:xfrm flipH="1">
            <a:off x="5744447" y="4161465"/>
            <a:ext cx="289191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오른쪽 대괄호 8"/>
          <p:cNvSpPr/>
          <p:nvPr/>
        </p:nvSpPr>
        <p:spPr>
          <a:xfrm>
            <a:off x="5698728" y="3957826"/>
            <a:ext cx="45719" cy="407278"/>
          </a:xfrm>
          <a:prstGeom prst="rightBracke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702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폼 작성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폼 태그</a:t>
            </a:r>
            <a:r>
              <a:rPr lang="en-US" altLang="ko-KR" dirty="0" smtClean="0"/>
              <a:t> &lt;form&gt; </a:t>
            </a:r>
            <a:r>
              <a:rPr lang="ko-KR" altLang="en-US" dirty="0" smtClean="0"/>
              <a:t>태그로 둘러싸는 모양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smtClean="0"/>
              <a:t>name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폼의 이름 지정</a:t>
            </a:r>
          </a:p>
          <a:p>
            <a:pPr lvl="1"/>
            <a:r>
              <a:rPr lang="en-US" altLang="ko-KR" dirty="0" smtClean="0"/>
              <a:t>action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폼 데이터를 처리할 웹 서버 응용프로그램의 이름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submit </a:t>
            </a:r>
            <a:r>
              <a:rPr lang="ko-KR" altLang="en-US" dirty="0" smtClean="0"/>
              <a:t>버튼이 눌리면 브라우저는 </a:t>
            </a:r>
            <a:r>
              <a:rPr lang="en-US" altLang="ko-KR" dirty="0" smtClean="0"/>
              <a:t>action</a:t>
            </a:r>
            <a:r>
              <a:rPr lang="ko-KR" altLang="en-US" dirty="0" smtClean="0"/>
              <a:t>에 지정된 웹 서버 응용프로그램 실행 요청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서버 응용프로그램은 </a:t>
            </a:r>
            <a:r>
              <a:rPr lang="en-US" altLang="ko-KR" dirty="0" smtClean="0"/>
              <a:t>Java, JSP, PHP, C/C++ </a:t>
            </a:r>
            <a:r>
              <a:rPr lang="ko-KR" altLang="en-US" dirty="0" smtClean="0"/>
              <a:t>등 다양한 언어로 작성</a:t>
            </a:r>
          </a:p>
          <a:p>
            <a:pPr lvl="1"/>
            <a:r>
              <a:rPr lang="en-US" altLang="ko-KR" dirty="0" smtClean="0"/>
              <a:t>method </a:t>
            </a:r>
            <a:r>
              <a:rPr lang="ko-KR" altLang="en-US" dirty="0" smtClean="0"/>
              <a:t>속성</a:t>
            </a:r>
          </a:p>
          <a:p>
            <a:pPr lvl="2"/>
            <a:r>
              <a:rPr lang="ko-KR" altLang="en-US" dirty="0" smtClean="0"/>
              <a:t>폼 데이터를 웹 서버로 전송하는 형식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대표적인 전송 방식 </a:t>
            </a:r>
            <a:r>
              <a:rPr lang="en-US" altLang="ko-KR" dirty="0" smtClean="0"/>
              <a:t>: GET, POST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348000" y="1844824"/>
            <a:ext cx="3816424" cy="9609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190500" fontAlgn="base" latinLnBrk="0">
              <a:lnSpc>
                <a:spcPct val="140000"/>
              </a:lnSpc>
            </a:pP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&lt;form name="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fo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 method="get"&gt;</a:t>
            </a:r>
          </a:p>
          <a:p>
            <a:pPr marL="190500" fontAlgn="base" latinLnBrk="0">
              <a:lnSpc>
                <a:spcPct val="140000"/>
              </a:lnSpc>
            </a:pP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...</a:t>
            </a:r>
          </a:p>
          <a:p>
            <a:pPr marL="190500" fontAlgn="base" latinLnBrk="0">
              <a:lnSpc>
                <a:spcPct val="140000"/>
              </a:lnSpc>
            </a:pP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&lt;/form&gt;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1346040" y="3759120"/>
              <a:ext cx="1213200" cy="511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0200" y="3695760"/>
                <a:ext cx="124524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잉크 6"/>
              <p14:cNvContentPartPr/>
              <p14:nvPr/>
            </p14:nvContentPartPr>
            <p14:xfrm>
              <a:off x="1600200" y="4406760"/>
              <a:ext cx="1524240" cy="385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84360" y="4343400"/>
                <a:ext cx="155592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잉크 7"/>
              <p14:cNvContentPartPr/>
              <p14:nvPr/>
            </p14:nvContentPartPr>
            <p14:xfrm>
              <a:off x="5143320" y="4400640"/>
              <a:ext cx="3499560" cy="2556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27480" y="4336920"/>
                <a:ext cx="353124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잉크 8"/>
              <p14:cNvContentPartPr/>
              <p14:nvPr/>
            </p14:nvContentPartPr>
            <p14:xfrm>
              <a:off x="1689120" y="4629240"/>
              <a:ext cx="1346400" cy="702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73280" y="4565520"/>
                <a:ext cx="1378080" cy="19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20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&lt;form&gt; </a:t>
            </a:r>
            <a:r>
              <a:rPr lang="ko-KR" altLang="en-US" dirty="0" smtClean="0"/>
              <a:t>태그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700808"/>
            <a:ext cx="7775848" cy="3002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520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네이버</a:t>
            </a:r>
            <a:r>
              <a:rPr lang="ko-KR" altLang="en-US" dirty="0"/>
              <a:t> 검색 </a:t>
            </a:r>
            <a:r>
              <a:rPr lang="ko-KR" altLang="en-US" dirty="0" smtClean="0"/>
              <a:t>사례로 폼 전송 과정 이해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09599" y="1411336"/>
            <a:ext cx="7191845" cy="387798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❶ </a:t>
            </a:r>
            <a:r>
              <a:rPr lang="ko-KR" altLang="en-US" sz="1200" kern="0" dirty="0" err="1">
                <a:solidFill>
                  <a:srgbClr val="000000"/>
                </a:solidFill>
                <a:latin typeface="+mj-ea"/>
                <a:ea typeface="+mj-ea"/>
              </a:rPr>
              <a:t>네이버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사이트에 접속한다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08915" y="1886009"/>
            <a:ext cx="6406752" cy="14219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200" kern="0" dirty="0" err="1" smtClean="0">
                <a:solidFill>
                  <a:srgbClr val="000000"/>
                </a:solidFill>
                <a:latin typeface="+mj-ea"/>
                <a:ea typeface="+mj-ea"/>
              </a:rPr>
              <a:t>검색어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창을 포함하는 폼 코드는 다음과 같다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>
              <a:lnSpc>
                <a:spcPct val="140000"/>
              </a:lnSpc>
            </a:pP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&lt;form name="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sform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" 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action="https://search.naver.com/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search.naver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" 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method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="get"&gt;</a:t>
            </a:r>
          </a:p>
          <a:p>
            <a:pPr marL="190500" fontAlgn="base" latinLnBrk="0">
              <a:lnSpc>
                <a:spcPct val="140000"/>
              </a:lnSpc>
            </a:pP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&lt;input name="query" type="text"&gt;</a:t>
            </a:r>
          </a:p>
          <a:p>
            <a:pPr marL="190500" fontAlgn="base" latinLnBrk="0">
              <a:lnSpc>
                <a:spcPct val="140000"/>
              </a:lnSpc>
            </a:pP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&lt;input type="submit“ value="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검색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"&gt;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>
              <a:lnSpc>
                <a:spcPct val="140000"/>
              </a:lnSpc>
            </a:pP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&lt;/form&gt;</a:t>
            </a:r>
            <a:endParaRPr lang="en-US" altLang="ko-KR" sz="12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09599" y="3401242"/>
            <a:ext cx="7191845" cy="978729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입력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창에 “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Elvis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"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입력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,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“검색” 버튼을 누르면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브라우저는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&lt;form&gt;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태그의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action=“https://search.naver.com/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search.naver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”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을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참고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. search.naver.com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서버에 접속하여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search.naver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응용프로그램의 실행을 요구해야 한다는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것 확인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09600" y="4582869"/>
            <a:ext cx="7213064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200" kern="0" dirty="0">
                <a:solidFill>
                  <a:srgbClr val="000000"/>
                </a:solidFill>
                <a:latin typeface="+mj-ea"/>
              </a:rPr>
              <a:t>❷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입력 창에 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‘Elvis’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를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입력하고 검색 버튼을 누르면 웹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서버 응용프로그램에 보낼 폼 데이터를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만든다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.</a:t>
            </a:r>
          </a:p>
          <a:p>
            <a:pPr marL="190500" fontAlgn="base" latinLnBrk="0">
              <a:lnSpc>
                <a:spcPct val="140000"/>
              </a:lnSpc>
            </a:pPr>
            <a:r>
              <a:rPr lang="en-US" altLang="ko-KR" sz="1200" b="1" dirty="0"/>
              <a:t>https://</a:t>
            </a:r>
            <a:r>
              <a:rPr lang="en-US" altLang="ko-KR" sz="1200" b="1" dirty="0" smtClean="0"/>
              <a:t>search.naver.com/</a:t>
            </a:r>
            <a:r>
              <a:rPr lang="en-US" altLang="ko-KR" sz="1200" b="1" dirty="0" err="1" smtClean="0"/>
              <a:t>search.naver</a:t>
            </a:r>
            <a:r>
              <a:rPr lang="en-US" altLang="ko-KR" sz="1200" b="1" dirty="0" smtClean="0"/>
              <a:t>?... query=Elvis ...</a:t>
            </a:r>
            <a:endParaRPr lang="en-US" altLang="ko-KR" sz="1200" b="1" dirty="0"/>
          </a:p>
        </p:txBody>
      </p:sp>
      <p:sp>
        <p:nvSpPr>
          <p:cNvPr id="9" name="직사각형 8"/>
          <p:cNvSpPr/>
          <p:nvPr/>
        </p:nvSpPr>
        <p:spPr>
          <a:xfrm>
            <a:off x="599296" y="5410032"/>
            <a:ext cx="7213064" cy="38779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200" kern="0" dirty="0">
                <a:solidFill>
                  <a:srgbClr val="000000"/>
                </a:solidFill>
                <a:latin typeface="+mj-ea"/>
              </a:rPr>
              <a:t>❸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브라우저는 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search.naver.com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에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접속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r>
              <a:rPr lang="en-US" altLang="ko-KR" sz="1200" kern="0" dirty="0" err="1" smtClean="0">
                <a:solidFill>
                  <a:srgbClr val="000000"/>
                </a:solidFill>
                <a:latin typeface="+mj-ea"/>
                <a:ea typeface="+mj-ea"/>
              </a:rPr>
              <a:t>search.naver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실행 요청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query=Elvis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를 전달한다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99296" y="5875862"/>
            <a:ext cx="7213064" cy="38779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200" kern="0" dirty="0">
                <a:solidFill>
                  <a:srgbClr val="000000"/>
                </a:solidFill>
                <a:latin typeface="+mj-ea"/>
              </a:rPr>
              <a:t>❹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웹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서버에서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search.naver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응용프로그램이 실행되고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검색 결과를 브라우저에게 보낸다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09601" y="6341693"/>
            <a:ext cx="7213063" cy="38779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200" kern="0" dirty="0">
                <a:solidFill>
                  <a:srgbClr val="000000"/>
                </a:solidFill>
                <a:latin typeface="+mj-ea"/>
              </a:rPr>
              <a:t>❺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브라우저는 검색 결과를 화면에 출력한다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3022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23</a:t>
            </a:fld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316500" y="116632"/>
            <a:ext cx="4271724" cy="6720595"/>
            <a:chOff x="2316500" y="116632"/>
            <a:chExt cx="4271724" cy="6720595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16500" y="116632"/>
              <a:ext cx="4269105" cy="294894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33406" y="3113904"/>
              <a:ext cx="4254818" cy="37233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093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폼 요소의 </a:t>
            </a:r>
            <a:r>
              <a:rPr lang="ko-KR" altLang="en-US" dirty="0" smtClean="0"/>
              <a:t>종류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412775"/>
            <a:ext cx="7128792" cy="510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54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텍스트 입력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&lt;input type="text"&gt;</a:t>
            </a:r>
          </a:p>
          <a:p>
            <a:pPr lvl="1"/>
            <a:r>
              <a:rPr lang="ko-KR" altLang="en-US" dirty="0" smtClean="0"/>
              <a:t>한 줄 짜리 입력 창</a:t>
            </a:r>
            <a:endParaRPr lang="en-US" altLang="ko-KR" dirty="0" smtClean="0"/>
          </a:p>
          <a:p>
            <a:r>
              <a:rPr lang="en-US" altLang="ko-KR" dirty="0" smtClean="0"/>
              <a:t>&lt;input type="password"&gt;</a:t>
            </a:r>
          </a:p>
          <a:p>
            <a:pPr lvl="1"/>
            <a:r>
              <a:rPr lang="ko-KR" altLang="en-US" dirty="0" smtClean="0"/>
              <a:t>암호 입력 창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사용자 입력 문자 대신 </a:t>
            </a:r>
            <a:r>
              <a:rPr lang="en-US" altLang="ko-KR" dirty="0" smtClean="0"/>
              <a:t>'*' </a:t>
            </a:r>
            <a:r>
              <a:rPr lang="ko-KR" altLang="en-US" dirty="0" smtClean="0"/>
              <a:t>등 </a:t>
            </a:r>
            <a:endParaRPr lang="en-US" altLang="ko-KR" dirty="0" smtClean="0"/>
          </a:p>
          <a:p>
            <a:pPr marL="685800" lvl="2" indent="0">
              <a:buNone/>
            </a:pPr>
            <a:r>
              <a:rPr lang="ko-KR" altLang="en-US" dirty="0" smtClean="0"/>
              <a:t>   다른 글자로 출력</a:t>
            </a:r>
            <a:endParaRPr lang="en-US" altLang="ko-KR" dirty="0" smtClean="0"/>
          </a:p>
          <a:p>
            <a:r>
              <a:rPr lang="en-US" altLang="ko-KR" dirty="0" smtClean="0"/>
              <a:t>&lt;</a:t>
            </a:r>
            <a:r>
              <a:rPr lang="en-US" altLang="ko-KR" dirty="0" err="1" smtClean="0"/>
              <a:t>textarea</a:t>
            </a:r>
            <a:r>
              <a:rPr lang="en-US" altLang="ko-KR" dirty="0" smtClean="0"/>
              <a:t>&gt;</a:t>
            </a:r>
          </a:p>
          <a:p>
            <a:pPr lvl="1"/>
            <a:r>
              <a:rPr lang="ko-KR" altLang="en-US" dirty="0" smtClean="0"/>
              <a:t>여러 줄 입력 창</a:t>
            </a:r>
          </a:p>
          <a:p>
            <a:pPr lvl="2"/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25</a:t>
            </a:fld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4816042" y="1343508"/>
            <a:ext cx="3954894" cy="2186406"/>
            <a:chOff x="2361965" y="1782682"/>
            <a:chExt cx="3954894" cy="2186406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61965" y="1844824"/>
              <a:ext cx="3756930" cy="2107224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18895" y="1782682"/>
              <a:ext cx="197964" cy="2186406"/>
            </a:xfrm>
            <a:prstGeom prst="rect">
              <a:avLst/>
            </a:prstGeom>
          </p:spPr>
        </p:pic>
      </p:grpSp>
      <p:grpSp>
        <p:nvGrpSpPr>
          <p:cNvPr id="15" name="그룹 14"/>
          <p:cNvGrpSpPr/>
          <p:nvPr/>
        </p:nvGrpSpPr>
        <p:grpSpPr>
          <a:xfrm>
            <a:off x="3563888" y="3961962"/>
            <a:ext cx="5288714" cy="2286137"/>
            <a:chOff x="2915816" y="4070616"/>
            <a:chExt cx="5288714" cy="2286137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15816" y="4160045"/>
              <a:ext cx="5086235" cy="2173988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97536" y="4070616"/>
              <a:ext cx="206994" cy="22861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239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3-6 </a:t>
            </a:r>
            <a:r>
              <a:rPr lang="ko-KR" altLang="en-US" dirty="0"/>
              <a:t>텍스트 입력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67544" y="1916832"/>
            <a:ext cx="5822235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 smtClean="0"/>
              <a:t>&lt;html&gt;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텍스트 입력 폼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자기 소개서 작성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b="1" dirty="0"/>
              <a:t>&lt;</a:t>
            </a:r>
            <a:r>
              <a:rPr lang="en-US" altLang="ko-KR" sz="1400" b="1" dirty="0" smtClean="0"/>
              <a:t>form&gt;</a:t>
            </a:r>
            <a:endParaRPr lang="en-US" altLang="ko-KR" sz="1400" b="1" dirty="0"/>
          </a:p>
          <a:p>
            <a:pPr defTabSz="180000"/>
            <a:r>
              <a:rPr lang="en-US" altLang="ko-KR" sz="1400" b="1" dirty="0" smtClean="0"/>
              <a:t>	</a:t>
            </a:r>
            <a:r>
              <a:rPr lang="ko-KR" altLang="en-US" sz="1400" b="1" dirty="0" smtClean="0"/>
              <a:t>이름 </a:t>
            </a:r>
            <a:r>
              <a:rPr lang="en-US" altLang="ko-KR" sz="1400" b="1" dirty="0"/>
              <a:t>: &lt;input type="text" value</a:t>
            </a:r>
            <a:r>
              <a:rPr lang="en-US" altLang="ko-KR" sz="1400" b="1" dirty="0" smtClean="0"/>
              <a:t>=""&gt;&lt;</a:t>
            </a:r>
            <a:r>
              <a:rPr lang="en-US" altLang="ko-KR" sz="1400" b="1" dirty="0" err="1"/>
              <a:t>br</a:t>
            </a:r>
            <a:r>
              <a:rPr lang="en-US" altLang="ko-KR" sz="1400" b="1" dirty="0"/>
              <a:t>&gt;</a:t>
            </a:r>
          </a:p>
          <a:p>
            <a:pPr defTabSz="180000"/>
            <a:r>
              <a:rPr lang="en-US" altLang="ko-KR" sz="1400" b="1" dirty="0" smtClean="0"/>
              <a:t>	</a:t>
            </a:r>
            <a:r>
              <a:rPr lang="ko-KR" altLang="en-US" sz="1400" b="1" dirty="0" smtClean="0"/>
              <a:t>암호 </a:t>
            </a:r>
            <a:r>
              <a:rPr lang="en-US" altLang="ko-KR" sz="1400" b="1" dirty="0"/>
              <a:t>: &lt;input type="password" value="" </a:t>
            </a:r>
            <a:r>
              <a:rPr lang="en-US" altLang="ko-KR" sz="1400" b="1" dirty="0" err="1"/>
              <a:t>maxlength</a:t>
            </a:r>
            <a:r>
              <a:rPr lang="en-US" altLang="ko-KR" sz="1400" b="1" dirty="0"/>
              <a:t>="4"&gt;&lt;</a:t>
            </a:r>
            <a:r>
              <a:rPr lang="en-US" altLang="ko-KR" sz="1400" b="1" dirty="0" err="1"/>
              <a:t>br</a:t>
            </a:r>
            <a:r>
              <a:rPr lang="en-US" altLang="ko-KR" sz="1400" b="1" dirty="0"/>
              <a:t>&gt;</a:t>
            </a:r>
          </a:p>
          <a:p>
            <a:pPr defTabSz="180000"/>
            <a:r>
              <a:rPr lang="en-US" altLang="ko-KR" sz="1400" b="1" dirty="0" smtClean="0"/>
              <a:t>	</a:t>
            </a:r>
            <a:r>
              <a:rPr lang="ko-KR" altLang="en-US" sz="1400" b="1" dirty="0" smtClean="0"/>
              <a:t>자소서 </a:t>
            </a:r>
            <a:r>
              <a:rPr lang="en-US" altLang="ko-KR" sz="1400" b="1" dirty="0"/>
              <a:t>: &lt;</a:t>
            </a:r>
            <a:r>
              <a:rPr lang="en-US" altLang="ko-KR" sz="1400" b="1" dirty="0" err="1"/>
              <a:t>textarea</a:t>
            </a:r>
            <a:r>
              <a:rPr lang="en-US" altLang="ko-KR" sz="1400" b="1" dirty="0"/>
              <a:t> cols="20" rows="5</a:t>
            </a:r>
            <a:r>
              <a:rPr lang="en-US" altLang="ko-KR" sz="1400" b="1" dirty="0" smtClean="0"/>
              <a:t>"&gt;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smtClean="0"/>
              <a:t>						</a:t>
            </a:r>
            <a:r>
              <a:rPr lang="ko-KR" altLang="en-US" sz="1400" b="1" dirty="0" smtClean="0"/>
              <a:t>이곳에 </a:t>
            </a:r>
            <a:r>
              <a:rPr lang="ko-KR" altLang="en-US" sz="1400" b="1" dirty="0"/>
              <a:t>자기소개서 </a:t>
            </a:r>
            <a:r>
              <a:rPr lang="ko-KR" altLang="en-US" sz="1400" b="1" dirty="0" smtClean="0"/>
              <a:t>작성</a:t>
            </a:r>
            <a:endParaRPr lang="en-US" altLang="ko-KR" sz="1400" b="1" dirty="0" smtClean="0"/>
          </a:p>
          <a:p>
            <a:pPr defTabSz="180000"/>
            <a:r>
              <a:rPr lang="en-US" altLang="ko-KR" sz="1400" b="1" dirty="0" smtClean="0"/>
              <a:t>				  &lt;/</a:t>
            </a:r>
            <a:r>
              <a:rPr lang="en-US" altLang="ko-KR" sz="1400" b="1" dirty="0" err="1"/>
              <a:t>textarea</a:t>
            </a:r>
            <a:r>
              <a:rPr lang="en-US" altLang="ko-KR" sz="1400" b="1" dirty="0"/>
              <a:t>&gt;</a:t>
            </a:r>
          </a:p>
          <a:p>
            <a:pPr defTabSz="180000"/>
            <a:r>
              <a:rPr lang="en-US" altLang="ko-KR" sz="1400" b="1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3796" y="1940233"/>
            <a:ext cx="2512868" cy="308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78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데이터 목록을 가진 텍스트 입력 창</a:t>
            </a:r>
            <a:r>
              <a:rPr lang="en-US" altLang="ko-KR" dirty="0"/>
              <a:t>, &lt;</a:t>
            </a:r>
            <a:r>
              <a:rPr lang="en-US" altLang="ko-KR" dirty="0" err="1"/>
              <a:t>datalist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en-US" altLang="ko-KR" dirty="0" err="1"/>
              <a:t>datalist</a:t>
            </a:r>
            <a:r>
              <a:rPr lang="en-US" altLang="ko-KR" dirty="0"/>
              <a:t>&gt;</a:t>
            </a:r>
          </a:p>
          <a:p>
            <a:pPr lvl="1"/>
            <a:r>
              <a:rPr lang="ko-KR" altLang="en-US" dirty="0" smtClean="0"/>
              <a:t>목록 리스트를 작성하는 태그</a:t>
            </a:r>
            <a:endParaRPr lang="en-US" altLang="ko-KR" dirty="0" smtClean="0"/>
          </a:p>
          <a:p>
            <a:pPr lvl="2"/>
            <a:r>
              <a:rPr lang="en-US" altLang="ko-KR" dirty="0"/>
              <a:t>&lt;option&gt; </a:t>
            </a:r>
            <a:r>
              <a:rPr lang="ko-KR" altLang="en-US" dirty="0"/>
              <a:t>태그로 항목 하나 표현</a:t>
            </a:r>
          </a:p>
          <a:p>
            <a:pPr lvl="1"/>
            <a:r>
              <a:rPr lang="en-US" altLang="ko-KR" dirty="0" smtClean="0"/>
              <a:t>&lt;</a:t>
            </a:r>
            <a:r>
              <a:rPr lang="en-US" altLang="ko-KR" dirty="0"/>
              <a:t>input type=“text</a:t>
            </a:r>
            <a:r>
              <a:rPr lang="en-US" altLang="ko-KR" dirty="0" smtClean="0"/>
              <a:t>”&gt;</a:t>
            </a:r>
            <a:r>
              <a:rPr lang="ko-KR" altLang="en-US" dirty="0" smtClean="0"/>
              <a:t>에 입력 가능한 데이터 목록 제고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403648" y="3140968"/>
            <a:ext cx="3918610" cy="1384995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ko-KR" altLang="en-US" sz="1400" dirty="0" smtClean="0"/>
              <a:t>나라 </a:t>
            </a:r>
            <a:r>
              <a:rPr lang="en-US" altLang="ko-KR" sz="1400" dirty="0" smtClean="0"/>
              <a:t>: &lt;</a:t>
            </a:r>
            <a:r>
              <a:rPr lang="en-US" altLang="ko-KR" sz="1400" dirty="0"/>
              <a:t>input type="text" </a:t>
            </a:r>
            <a:r>
              <a:rPr lang="en-US" altLang="ko-KR" sz="1400" b="1" dirty="0" smtClean="0"/>
              <a:t>list</a:t>
            </a:r>
            <a:r>
              <a:rPr lang="en-US" altLang="ko-KR" sz="1400" b="1" dirty="0"/>
              <a:t>="countries</a:t>
            </a:r>
            <a:r>
              <a:rPr lang="en-US" altLang="ko-KR" sz="1400" b="1" dirty="0" smtClean="0"/>
              <a:t>"</a:t>
            </a:r>
            <a:r>
              <a:rPr lang="en-US" altLang="ko-KR" sz="1400" dirty="0" smtClean="0"/>
              <a:t>&gt;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		</a:t>
            </a:r>
            <a:r>
              <a:rPr lang="en-US" altLang="ko-KR" sz="1400" b="1" dirty="0"/>
              <a:t>&lt;</a:t>
            </a:r>
            <a:r>
              <a:rPr lang="en-US" altLang="ko-KR" sz="1400" b="1" dirty="0" err="1"/>
              <a:t>datalist</a:t>
            </a:r>
            <a:r>
              <a:rPr lang="en-US" altLang="ko-KR" sz="1400" b="1" dirty="0"/>
              <a:t> id="countries"&gt;</a:t>
            </a:r>
          </a:p>
          <a:p>
            <a:pPr defTabSz="180000"/>
            <a:r>
              <a:rPr lang="en-US" altLang="ko-KR" sz="1400" dirty="0"/>
              <a:t>				&lt;option value="</a:t>
            </a:r>
            <a:r>
              <a:rPr lang="ko-KR" altLang="en-US" sz="1400" dirty="0"/>
              <a:t>가나</a:t>
            </a:r>
            <a:r>
              <a:rPr lang="en-US" altLang="ko-KR" sz="1400" dirty="0"/>
              <a:t>"&gt;</a:t>
            </a:r>
          </a:p>
          <a:p>
            <a:pPr defTabSz="180000"/>
            <a:r>
              <a:rPr lang="en-US" altLang="ko-KR" sz="1400" dirty="0"/>
              <a:t>				&lt;option value="</a:t>
            </a:r>
            <a:r>
              <a:rPr lang="ko-KR" altLang="en-US" sz="1400" dirty="0"/>
              <a:t>스위스</a:t>
            </a:r>
            <a:r>
              <a:rPr lang="en-US" altLang="ko-KR" sz="1400" dirty="0"/>
              <a:t>"&gt;</a:t>
            </a:r>
          </a:p>
          <a:p>
            <a:pPr defTabSz="180000"/>
            <a:r>
              <a:rPr lang="en-US" altLang="ko-KR" sz="1400" dirty="0"/>
              <a:t>				&lt;option value="</a:t>
            </a:r>
            <a:r>
              <a:rPr lang="ko-KR" altLang="en-US" sz="1400" dirty="0"/>
              <a:t>브라질</a:t>
            </a:r>
            <a:r>
              <a:rPr lang="en-US" altLang="ko-KR" sz="1400" dirty="0"/>
              <a:t>"&gt;</a:t>
            </a:r>
          </a:p>
          <a:p>
            <a:pPr defTabSz="180000"/>
            <a:r>
              <a:rPr lang="en-US" altLang="ko-KR" sz="1400" dirty="0"/>
              <a:t>			</a:t>
            </a:r>
            <a:r>
              <a:rPr lang="en-US" altLang="ko-KR" sz="1400" b="1" dirty="0"/>
              <a:t>&lt;/</a:t>
            </a:r>
            <a:r>
              <a:rPr lang="en-US" altLang="ko-KR" sz="1400" b="1" dirty="0" err="1" smtClean="0"/>
              <a:t>datalist</a:t>
            </a:r>
            <a:r>
              <a:rPr lang="en-US" altLang="ko-KR" sz="1400" b="1" dirty="0" smtClean="0"/>
              <a:t>&gt;</a:t>
            </a:r>
            <a:endParaRPr lang="ko-KR" altLang="en-US" sz="1400" b="1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495" y="3176593"/>
            <a:ext cx="2016224" cy="938161"/>
          </a:xfrm>
          <a:prstGeom prst="rect">
            <a:avLst/>
          </a:prstGeom>
          <a:noFill/>
          <a:ln w="9525">
            <a:solidFill>
              <a:schemeClr val="accent1">
                <a:lumMod val="7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자유형 4"/>
          <p:cNvSpPr/>
          <p:nvPr/>
        </p:nvSpPr>
        <p:spPr>
          <a:xfrm>
            <a:off x="4253700" y="3384812"/>
            <a:ext cx="389466" cy="127000"/>
          </a:xfrm>
          <a:custGeom>
            <a:avLst/>
            <a:gdLst>
              <a:gd name="connsiteX0" fmla="*/ 0 w 389466"/>
              <a:gd name="connsiteY0" fmla="*/ 127000 h 127000"/>
              <a:gd name="connsiteX1" fmla="*/ 279400 w 389466"/>
              <a:gd name="connsiteY1" fmla="*/ 84666 h 127000"/>
              <a:gd name="connsiteX2" fmla="*/ 389466 w 389466"/>
              <a:gd name="connsiteY2" fmla="*/ 0 h 12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9466" h="127000">
                <a:moveTo>
                  <a:pt x="0" y="127000"/>
                </a:moveTo>
                <a:cubicBezTo>
                  <a:pt x="107244" y="116416"/>
                  <a:pt x="214489" y="105833"/>
                  <a:pt x="279400" y="84666"/>
                </a:cubicBezTo>
                <a:cubicBezTo>
                  <a:pt x="344311" y="63499"/>
                  <a:pt x="366888" y="31749"/>
                  <a:pt x="389466" y="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중괄호 7"/>
          <p:cNvSpPr/>
          <p:nvPr/>
        </p:nvSpPr>
        <p:spPr>
          <a:xfrm>
            <a:off x="4320351" y="3632391"/>
            <a:ext cx="144849" cy="588786"/>
          </a:xfrm>
          <a:prstGeom prst="rightBrace">
            <a:avLst>
              <a:gd name="adj1" fmla="val 33403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flipH="1">
            <a:off x="5909216" y="3494162"/>
            <a:ext cx="144016" cy="491987"/>
          </a:xfrm>
          <a:prstGeom prst="rightBrace">
            <a:avLst>
              <a:gd name="adj1" fmla="val 33403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/>
          <p:cNvCxnSpPr>
            <a:stCxn id="8" idx="1"/>
            <a:endCxn id="10" idx="1"/>
          </p:cNvCxnSpPr>
          <p:nvPr/>
        </p:nvCxnSpPr>
        <p:spPr>
          <a:xfrm flipV="1">
            <a:off x="4465200" y="3740156"/>
            <a:ext cx="1444016" cy="186628"/>
          </a:xfrm>
          <a:prstGeom prst="straightConnector1">
            <a:avLst/>
          </a:pr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/>
          <p:cNvSpPr/>
          <p:nvPr/>
        </p:nvSpPr>
        <p:spPr>
          <a:xfrm>
            <a:off x="7289613" y="3176593"/>
            <a:ext cx="288032" cy="271719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162381" y="4125419"/>
            <a:ext cx="11272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err="1" smtClean="0"/>
              <a:t>드롭다운</a:t>
            </a:r>
            <a:r>
              <a:rPr lang="ko-KR" altLang="en-US" sz="1000" dirty="0" smtClean="0"/>
              <a:t> 리스트</a:t>
            </a:r>
            <a:endParaRPr lang="ko-KR" altLang="en-US" sz="1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잉크 6"/>
              <p14:cNvContentPartPr/>
              <p14:nvPr/>
            </p14:nvContentPartPr>
            <p14:xfrm>
              <a:off x="4000320" y="3295800"/>
              <a:ext cx="870480" cy="3204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84480" y="3232080"/>
                <a:ext cx="90216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잉크 8"/>
              <p14:cNvContentPartPr/>
              <p14:nvPr/>
            </p14:nvContentPartPr>
            <p14:xfrm>
              <a:off x="3149640" y="3511440"/>
              <a:ext cx="921240" cy="259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133800" y="3448080"/>
                <a:ext cx="952920" cy="15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025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83568" y="1922305"/>
            <a:ext cx="5105573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ko-KR" altLang="en-US" sz="1200" dirty="0"/>
              <a:t>데이터 목록을 가진 텍스트 입력</a:t>
            </a:r>
            <a:r>
              <a:rPr lang="en-US" altLang="ko-KR" sz="1200" dirty="0"/>
              <a:t>&lt;/title&gt;&lt;/head&gt;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가보고 싶은 곳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smtClean="0"/>
              <a:t>form&gt;</a:t>
            </a:r>
            <a:endParaRPr lang="en-US" altLang="ko-KR" sz="1200" dirty="0"/>
          </a:p>
          <a:p>
            <a:pPr defTabSz="180000"/>
            <a:r>
              <a:rPr lang="ko-KR" altLang="en-US" sz="1200" dirty="0"/>
              <a:t>나라 </a:t>
            </a:r>
            <a:r>
              <a:rPr lang="en-US" altLang="ko-KR" sz="1200" dirty="0"/>
              <a:t>: &lt;input type="text</a:t>
            </a:r>
            <a:r>
              <a:rPr lang="en-US" altLang="ko-KR" sz="1200" dirty="0" smtClean="0"/>
              <a:t>" </a:t>
            </a:r>
            <a:r>
              <a:rPr lang="en-US" altLang="ko-KR" sz="1200" b="1" dirty="0"/>
              <a:t>list="countries"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smtClean="0"/>
              <a:t>&lt;</a:t>
            </a:r>
            <a:r>
              <a:rPr lang="en-US" altLang="ko-KR" sz="1200" b="1" dirty="0" err="1"/>
              <a:t>datalist</a:t>
            </a:r>
            <a:r>
              <a:rPr lang="en-US" altLang="ko-KR" sz="1200" b="1" dirty="0"/>
              <a:t> id="countries"&gt;</a:t>
            </a:r>
          </a:p>
          <a:p>
            <a:pPr defTabSz="180000"/>
            <a:r>
              <a:rPr lang="en-US" altLang="ko-KR" sz="1200" dirty="0" smtClean="0"/>
              <a:t>				&lt;</a:t>
            </a:r>
            <a:r>
              <a:rPr lang="en-US" altLang="ko-KR" sz="1200" dirty="0"/>
              <a:t>option value="</a:t>
            </a:r>
            <a:r>
              <a:rPr lang="ko-KR" altLang="en-US" sz="1200" dirty="0"/>
              <a:t>가나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 smtClean="0"/>
              <a:t>				&lt;</a:t>
            </a:r>
            <a:r>
              <a:rPr lang="en-US" altLang="ko-KR" sz="1200" dirty="0"/>
              <a:t>option value="</a:t>
            </a:r>
            <a:r>
              <a:rPr lang="ko-KR" altLang="en-US" sz="1200" dirty="0"/>
              <a:t>스위스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 smtClean="0"/>
              <a:t>				&lt;</a:t>
            </a:r>
            <a:r>
              <a:rPr lang="en-US" altLang="ko-KR" sz="1200" dirty="0"/>
              <a:t>option value="</a:t>
            </a:r>
            <a:r>
              <a:rPr lang="ko-KR" altLang="en-US" sz="1200" dirty="0"/>
              <a:t>브라질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 smtClean="0"/>
              <a:t>			&lt;/</a:t>
            </a:r>
            <a:r>
              <a:rPr lang="en-US" altLang="ko-KR" sz="1200" dirty="0" err="1"/>
              <a:t>datalist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 err="1"/>
              <a:t>보고싶은것</a:t>
            </a:r>
            <a:r>
              <a:rPr lang="ko-KR" altLang="en-US" sz="1200" dirty="0"/>
              <a:t> </a:t>
            </a:r>
            <a:r>
              <a:rPr lang="en-US" altLang="ko-KR" sz="1200" dirty="0"/>
              <a:t>: &lt;input type="text" </a:t>
            </a:r>
            <a:r>
              <a:rPr lang="en-US" altLang="ko-KR" sz="1200" b="1" dirty="0"/>
              <a:t>list="what"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smtClean="0"/>
              <a:t>&lt;</a:t>
            </a:r>
            <a:r>
              <a:rPr lang="en-US" altLang="ko-KR" sz="1200" b="1" dirty="0" err="1"/>
              <a:t>datalist</a:t>
            </a:r>
            <a:r>
              <a:rPr lang="en-US" altLang="ko-KR" sz="1200" b="1" dirty="0"/>
              <a:t> id="what"&gt;</a:t>
            </a:r>
          </a:p>
          <a:p>
            <a:pPr defTabSz="180000"/>
            <a:r>
              <a:rPr lang="en-US" altLang="ko-KR" sz="1200" dirty="0" smtClean="0"/>
              <a:t>				&lt;</a:t>
            </a:r>
            <a:r>
              <a:rPr lang="en-US" altLang="ko-KR" sz="1200" dirty="0"/>
              <a:t>option value="</a:t>
            </a:r>
            <a:r>
              <a:rPr lang="ko-KR" altLang="en-US" sz="1200" dirty="0"/>
              <a:t>산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 smtClean="0"/>
              <a:t>				&lt;</a:t>
            </a:r>
            <a:r>
              <a:rPr lang="en-US" altLang="ko-KR" sz="1200" dirty="0"/>
              <a:t>option value="</a:t>
            </a:r>
            <a:r>
              <a:rPr lang="ko-KR" altLang="en-US" sz="1200" dirty="0"/>
              <a:t>바다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 smtClean="0"/>
              <a:t>				&lt;</a:t>
            </a:r>
            <a:r>
              <a:rPr lang="en-US" altLang="ko-KR" sz="1200" dirty="0"/>
              <a:t>option value="</a:t>
            </a:r>
            <a:r>
              <a:rPr lang="ko-KR" altLang="en-US" sz="1200" dirty="0"/>
              <a:t>도시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 smtClean="0"/>
              <a:t>			&lt;/</a:t>
            </a:r>
            <a:r>
              <a:rPr lang="en-US" altLang="ko-KR" sz="1200" dirty="0" err="1"/>
              <a:t>datalist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&lt;/form&gt;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2373" y="4090386"/>
            <a:ext cx="2146240" cy="240358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3–7 </a:t>
            </a:r>
            <a:r>
              <a:rPr lang="ko-KR" altLang="en-US" dirty="0"/>
              <a:t>데이터 목록을 가진 텍스트 </a:t>
            </a:r>
            <a:r>
              <a:rPr lang="ko-KR" altLang="en-US" dirty="0" smtClean="0"/>
              <a:t>입력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268549" y="4515422"/>
            <a:ext cx="1993244" cy="9790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defTabSz="180000"/>
            <a:r>
              <a:rPr lang="en-US" altLang="ko-KR" sz="1200" b="1" dirty="0" smtClean="0">
                <a:solidFill>
                  <a:schemeClr val="tx1"/>
                </a:solidFill>
              </a:rPr>
              <a:t>&lt;</a:t>
            </a:r>
            <a:r>
              <a:rPr lang="en-US" altLang="ko-KR" sz="1200" b="1" dirty="0" err="1">
                <a:solidFill>
                  <a:schemeClr val="tx1"/>
                </a:solidFill>
              </a:rPr>
              <a:t>datalist</a:t>
            </a:r>
            <a:r>
              <a:rPr lang="en-US" altLang="ko-KR" sz="1200" b="1" dirty="0">
                <a:solidFill>
                  <a:schemeClr val="tx1"/>
                </a:solidFill>
              </a:rPr>
              <a:t> id="what"&gt;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&lt;option value="</a:t>
            </a:r>
            <a:r>
              <a:rPr lang="ko-KR" altLang="en-US" sz="1200" dirty="0">
                <a:solidFill>
                  <a:schemeClr val="tx1"/>
                </a:solidFill>
              </a:rPr>
              <a:t>산</a:t>
            </a:r>
            <a:r>
              <a:rPr lang="en-US" altLang="ko-KR" sz="1200" dirty="0" smtClean="0">
                <a:solidFill>
                  <a:schemeClr val="tx1"/>
                </a:solidFill>
              </a:rPr>
              <a:t>"&gt;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&lt;option value="</a:t>
            </a:r>
            <a:r>
              <a:rPr lang="ko-KR" altLang="en-US" sz="1200" dirty="0" smtClean="0">
                <a:solidFill>
                  <a:schemeClr val="tx1"/>
                </a:solidFill>
              </a:rPr>
              <a:t>바다</a:t>
            </a:r>
            <a:r>
              <a:rPr lang="en-US" altLang="ko-KR" sz="1200" dirty="0" smtClean="0">
                <a:solidFill>
                  <a:schemeClr val="tx1"/>
                </a:solidFill>
              </a:rPr>
              <a:t>"&gt;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smtClean="0">
                <a:solidFill>
                  <a:schemeClr val="tx1"/>
                </a:solidFill>
              </a:rPr>
              <a:t>&lt;</a:t>
            </a:r>
            <a:r>
              <a:rPr lang="en-US" altLang="ko-KR" sz="1200" dirty="0">
                <a:solidFill>
                  <a:schemeClr val="tx1"/>
                </a:solidFill>
              </a:rPr>
              <a:t>option value="</a:t>
            </a:r>
            <a:r>
              <a:rPr lang="ko-KR" altLang="en-US" sz="1200" dirty="0">
                <a:solidFill>
                  <a:schemeClr val="tx1"/>
                </a:solidFill>
              </a:rPr>
              <a:t>도시</a:t>
            </a:r>
            <a:r>
              <a:rPr lang="en-US" altLang="ko-KR" sz="1200" dirty="0">
                <a:solidFill>
                  <a:schemeClr val="tx1"/>
                </a:solidFill>
              </a:rPr>
              <a:t>"&gt;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&lt;/</a:t>
            </a:r>
            <a:r>
              <a:rPr lang="en-US" altLang="ko-KR" sz="1200" dirty="0" err="1">
                <a:solidFill>
                  <a:schemeClr val="tx1"/>
                </a:solidFill>
              </a:rPr>
              <a:t>datalist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7" name="자유형 6"/>
          <p:cNvSpPr/>
          <p:nvPr/>
        </p:nvSpPr>
        <p:spPr>
          <a:xfrm>
            <a:off x="3024809" y="3423802"/>
            <a:ext cx="380999" cy="221969"/>
          </a:xfrm>
          <a:custGeom>
            <a:avLst/>
            <a:gdLst>
              <a:gd name="connsiteX0" fmla="*/ 1236133 w 1236133"/>
              <a:gd name="connsiteY0" fmla="*/ 0 h 156003"/>
              <a:gd name="connsiteX1" fmla="*/ 948266 w 1236133"/>
              <a:gd name="connsiteY1" fmla="*/ 152400 h 156003"/>
              <a:gd name="connsiteX2" fmla="*/ 0 w 1236133"/>
              <a:gd name="connsiteY2" fmla="*/ 93133 h 156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36133" h="156003">
                <a:moveTo>
                  <a:pt x="1236133" y="0"/>
                </a:moveTo>
                <a:cubicBezTo>
                  <a:pt x="1195210" y="68439"/>
                  <a:pt x="1154288" y="136878"/>
                  <a:pt x="948266" y="152400"/>
                </a:cubicBezTo>
                <a:cubicBezTo>
                  <a:pt x="742244" y="167922"/>
                  <a:pt x="371122" y="130527"/>
                  <a:pt x="0" y="93133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ysDash"/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2829745" y="4515422"/>
            <a:ext cx="576064" cy="74022"/>
          </a:xfrm>
          <a:custGeom>
            <a:avLst/>
            <a:gdLst>
              <a:gd name="connsiteX0" fmla="*/ 0 w 668867"/>
              <a:gd name="connsiteY0" fmla="*/ 143934 h 143934"/>
              <a:gd name="connsiteX1" fmla="*/ 364067 w 668867"/>
              <a:gd name="connsiteY1" fmla="*/ 84667 h 143934"/>
              <a:gd name="connsiteX2" fmla="*/ 668867 w 668867"/>
              <a:gd name="connsiteY2" fmla="*/ 0 h 143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8867" h="143934">
                <a:moveTo>
                  <a:pt x="0" y="143934"/>
                </a:moveTo>
                <a:cubicBezTo>
                  <a:pt x="126294" y="126295"/>
                  <a:pt x="252589" y="108656"/>
                  <a:pt x="364067" y="84667"/>
                </a:cubicBezTo>
                <a:cubicBezTo>
                  <a:pt x="475545" y="60678"/>
                  <a:pt x="572206" y="30339"/>
                  <a:pt x="668867" y="0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ysDash"/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3280656" y="5132461"/>
            <a:ext cx="3438255" cy="849925"/>
          </a:xfrm>
          <a:custGeom>
            <a:avLst/>
            <a:gdLst>
              <a:gd name="connsiteX0" fmla="*/ 0 w 1865870"/>
              <a:gd name="connsiteY0" fmla="*/ 0 h 654908"/>
              <a:gd name="connsiteX1" fmla="*/ 518984 w 1865870"/>
              <a:gd name="connsiteY1" fmla="*/ 111211 h 654908"/>
              <a:gd name="connsiteX2" fmla="*/ 729049 w 1865870"/>
              <a:gd name="connsiteY2" fmla="*/ 556054 h 654908"/>
              <a:gd name="connsiteX3" fmla="*/ 1865870 w 1865870"/>
              <a:gd name="connsiteY3" fmla="*/ 654908 h 65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65870" h="654908">
                <a:moveTo>
                  <a:pt x="0" y="0"/>
                </a:moveTo>
                <a:cubicBezTo>
                  <a:pt x="198738" y="9267"/>
                  <a:pt x="397476" y="18535"/>
                  <a:pt x="518984" y="111211"/>
                </a:cubicBezTo>
                <a:cubicBezTo>
                  <a:pt x="640492" y="203887"/>
                  <a:pt x="504568" y="465438"/>
                  <a:pt x="729049" y="556054"/>
                </a:cubicBezTo>
                <a:cubicBezTo>
                  <a:pt x="953530" y="646670"/>
                  <a:pt x="1409700" y="650789"/>
                  <a:pt x="1865870" y="654908"/>
                </a:cubicBezTo>
              </a:path>
            </a:pathLst>
          </a:custGeom>
          <a:noFill/>
          <a:ln w="12700">
            <a:solidFill>
              <a:schemeClr val="accent4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6718912" y="5483328"/>
            <a:ext cx="1224136" cy="773131"/>
          </a:xfrm>
          <a:prstGeom prst="roundRect">
            <a:avLst>
              <a:gd name="adj" fmla="val 2753"/>
            </a:avLst>
          </a:prstGeom>
          <a:noFill/>
          <a:ln w="12700">
            <a:solidFill>
              <a:schemeClr val="accent4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373" y="1637116"/>
            <a:ext cx="2146240" cy="240358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24674" y="1297628"/>
            <a:ext cx="78637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&lt;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datalist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&gt;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를 사용하여 선택 목록을 제공하는 사례를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보인다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SourceCode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177889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텍스트</a:t>
            </a:r>
            <a:r>
              <a:rPr lang="en-US" altLang="ko-KR" dirty="0"/>
              <a:t>/</a:t>
            </a:r>
            <a:r>
              <a:rPr lang="ko-KR" altLang="en-US" dirty="0"/>
              <a:t>이미지 버튼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fontAlgn="base" latinLnBrk="0"/>
            <a:r>
              <a:rPr lang="en-US" altLang="ko-KR" sz="2000" dirty="0" smtClean="0"/>
              <a:t>&lt;input type=“</a:t>
            </a:r>
            <a:r>
              <a:rPr lang="en-US" altLang="ko-KR" sz="2000" dirty="0" err="1" smtClean="0"/>
              <a:t>button|reset|submit|image</a:t>
            </a:r>
            <a:r>
              <a:rPr lang="en-US" altLang="ko-KR" sz="2000" dirty="0" smtClean="0"/>
              <a:t>” value=“</a:t>
            </a:r>
            <a:r>
              <a:rPr lang="ko-KR" altLang="en-US" sz="2000" dirty="0" smtClean="0"/>
              <a:t>버튼의 문자열”</a:t>
            </a:r>
            <a:r>
              <a:rPr lang="en-US" altLang="ko-KR" sz="2000" dirty="0" smtClean="0"/>
              <a:t>&gt;</a:t>
            </a:r>
            <a:endParaRPr lang="ko-KR" altLang="en-US" sz="2000" dirty="0" smtClean="0"/>
          </a:p>
          <a:p>
            <a:pPr fontAlgn="base" latinLnBrk="0"/>
            <a:r>
              <a:rPr lang="en-US" altLang="ko-KR" sz="2000" dirty="0" smtClean="0"/>
              <a:t>&lt;button type=“</a:t>
            </a:r>
            <a:r>
              <a:rPr lang="en-US" altLang="ko-KR" sz="2000" dirty="0" err="1" smtClean="0"/>
              <a:t>button|reset|submit</a:t>
            </a:r>
            <a:r>
              <a:rPr lang="en-US" altLang="ko-KR" sz="2000" dirty="0" smtClean="0"/>
              <a:t>”&gt;</a:t>
            </a:r>
            <a:r>
              <a:rPr lang="ko-KR" altLang="en-US" sz="2000" dirty="0" smtClean="0"/>
              <a:t>버튼의 문자열</a:t>
            </a:r>
            <a:r>
              <a:rPr lang="en-US" altLang="ko-KR" sz="2000" dirty="0" smtClean="0"/>
              <a:t>&lt;/button&gt;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218" y="2564904"/>
            <a:ext cx="7638871" cy="328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60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HTML5</a:t>
            </a:r>
            <a:r>
              <a:rPr lang="ko-KR" altLang="en-US" dirty="0"/>
              <a:t>의 문서 </a:t>
            </a:r>
            <a:r>
              <a:rPr lang="ko-KR" altLang="en-US" dirty="0" smtClean="0"/>
              <a:t>구조화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기존 </a:t>
            </a:r>
            <a:r>
              <a:rPr lang="en-US" altLang="ko-KR" dirty="0" smtClean="0"/>
              <a:t>HTML</a:t>
            </a:r>
            <a:r>
              <a:rPr lang="ko-KR" altLang="en-US" dirty="0" smtClean="0"/>
              <a:t>의 한계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웹 문서 구조를 표현하는 태그 없음</a:t>
            </a:r>
            <a:endParaRPr lang="en-US" altLang="ko-KR" dirty="0" smtClean="0"/>
          </a:p>
          <a:p>
            <a:pPr lvl="2"/>
            <a:r>
              <a:rPr lang="en-US" altLang="ko-KR" dirty="0"/>
              <a:t>&lt;div&gt; </a:t>
            </a:r>
            <a:r>
              <a:rPr lang="ko-KR" altLang="en-US" dirty="0"/>
              <a:t>태그나 </a:t>
            </a:r>
            <a:r>
              <a:rPr lang="en-US" altLang="ko-KR" dirty="0"/>
              <a:t>&lt;table&gt; </a:t>
            </a:r>
            <a:r>
              <a:rPr lang="ko-KR" altLang="en-US" dirty="0" smtClean="0"/>
              <a:t>태그로 구조화되어 보이게 작성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HTML </a:t>
            </a:r>
            <a:r>
              <a:rPr lang="ko-KR" altLang="en-US" dirty="0" smtClean="0"/>
              <a:t>페이지의 소스를 보면 문서 구조 파악 불가능</a:t>
            </a:r>
            <a:endParaRPr lang="en-US" altLang="ko-KR" dirty="0" smtClean="0"/>
          </a:p>
          <a:p>
            <a:r>
              <a:rPr lang="ko-KR" altLang="en-US" dirty="0" smtClean="0"/>
              <a:t>문서 구조화의 이유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검색 </a:t>
            </a:r>
            <a:r>
              <a:rPr lang="ko-KR" altLang="en-US" dirty="0"/>
              <a:t>엔진이 좋아하는 웹 </a:t>
            </a:r>
            <a:r>
              <a:rPr lang="ko-KR" altLang="en-US" dirty="0" smtClean="0"/>
              <a:t>페이지 작성의 필요성 대두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정보 탐색이 중요해진 시대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사물인터넷으로 </a:t>
            </a:r>
            <a:r>
              <a:rPr lang="en-US" altLang="ko-KR" dirty="0" smtClean="0"/>
              <a:t>IT </a:t>
            </a:r>
            <a:r>
              <a:rPr lang="ko-KR" altLang="en-US" dirty="0" smtClean="0"/>
              <a:t>장치들이 스스로 정보 검색하는 시대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사용자가 만든 웹 페이지 가치 극대화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탐색이 쉽도록 작성</a:t>
            </a:r>
            <a:endParaRPr lang="en-US" altLang="ko-KR" dirty="0" smtClean="0"/>
          </a:p>
          <a:p>
            <a:r>
              <a:rPr lang="ko-KR" altLang="en-US" dirty="0" err="1" smtClean="0"/>
              <a:t>시맨틱</a:t>
            </a:r>
            <a:r>
              <a:rPr lang="ko-KR" altLang="en-US" dirty="0" smtClean="0"/>
              <a:t> 웹</a:t>
            </a:r>
            <a:endParaRPr lang="en-US" altLang="ko-KR" dirty="0" smtClean="0"/>
          </a:p>
          <a:p>
            <a:pPr lvl="1"/>
            <a:r>
              <a:rPr lang="ko-KR" altLang="en-US" dirty="0"/>
              <a:t>웹 문서를 구조화하여 의미 있는 내용 탐색이 용이한 </a:t>
            </a:r>
            <a:r>
              <a:rPr lang="ko-KR" altLang="en-US" dirty="0" smtClean="0"/>
              <a:t>웹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 태그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&lt;</a:t>
            </a:r>
            <a:r>
              <a:rPr lang="en-US" altLang="ko-KR" dirty="0"/>
              <a:t>p&gt;, &lt;div&gt;, &lt;h1&gt;, &lt;h2&gt; </a:t>
            </a:r>
            <a:r>
              <a:rPr lang="ko-KR" altLang="en-US" dirty="0" smtClean="0"/>
              <a:t>등 태그 사용</a:t>
            </a:r>
            <a:r>
              <a:rPr lang="en-US" altLang="ko-KR" dirty="0" smtClean="0"/>
              <a:t>. </a:t>
            </a:r>
            <a:r>
              <a:rPr lang="ko-KR" altLang="en-US" dirty="0" smtClean="0"/>
              <a:t>문서의 </a:t>
            </a:r>
            <a:r>
              <a:rPr lang="ko-KR" altLang="en-US" dirty="0"/>
              <a:t>구조나 </a:t>
            </a:r>
            <a:r>
              <a:rPr lang="ko-KR" altLang="en-US" dirty="0" smtClean="0"/>
              <a:t>의미 전달 어려움</a:t>
            </a:r>
            <a:endParaRPr lang="ko-KR" altLang="en-US" dirty="0"/>
          </a:p>
          <a:p>
            <a:pPr lvl="1"/>
            <a:r>
              <a:rPr lang="ko-KR" altLang="en-US" dirty="0" err="1" smtClean="0"/>
              <a:t>시맨틱</a:t>
            </a:r>
            <a:r>
              <a:rPr lang="ko-KR" altLang="en-US" dirty="0" smtClean="0"/>
              <a:t> 태그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문서의 구조와 의미를 전달하는 태그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&lt;</a:t>
            </a:r>
            <a:r>
              <a:rPr lang="en-US" altLang="ko-KR" dirty="0"/>
              <a:t>header&gt;, &lt;section&gt;, &lt;article&gt;, &lt;main&gt;, &lt;summary&gt;, &lt;mark&gt;, &lt;time&gt;</a:t>
            </a:r>
          </a:p>
          <a:p>
            <a:r>
              <a:rPr lang="ko-KR" altLang="en-US" dirty="0" err="1" smtClean="0"/>
              <a:t>구글</a:t>
            </a:r>
            <a:r>
              <a:rPr lang="ko-KR" altLang="en-US" dirty="0" smtClean="0"/>
              <a:t> 검색 엔진 사례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페이지에서 </a:t>
            </a:r>
            <a:r>
              <a:rPr lang="ko-KR" altLang="en-US" dirty="0" err="1"/>
              <a:t>시맨틱</a:t>
            </a:r>
            <a:r>
              <a:rPr lang="ko-KR" altLang="en-US" dirty="0"/>
              <a:t> </a:t>
            </a:r>
            <a:r>
              <a:rPr lang="ko-KR" altLang="en-US" dirty="0" smtClean="0"/>
              <a:t>태그 검색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리뷰</a:t>
            </a:r>
            <a:r>
              <a:rPr lang="en-US" altLang="ko-KR" dirty="0"/>
              <a:t>, </a:t>
            </a:r>
            <a:r>
              <a:rPr lang="ko-KR" altLang="en-US" dirty="0"/>
              <a:t>사람</a:t>
            </a:r>
            <a:r>
              <a:rPr lang="en-US" altLang="ko-KR" dirty="0"/>
              <a:t>, </a:t>
            </a:r>
            <a:r>
              <a:rPr lang="ko-KR" altLang="en-US" dirty="0"/>
              <a:t>제품</a:t>
            </a:r>
            <a:r>
              <a:rPr lang="en-US" altLang="ko-KR" dirty="0"/>
              <a:t>, </a:t>
            </a:r>
            <a:r>
              <a:rPr lang="ko-KR" altLang="en-US" dirty="0"/>
              <a:t>업체</a:t>
            </a:r>
            <a:r>
              <a:rPr lang="en-US" altLang="ko-KR" dirty="0"/>
              <a:t>, </a:t>
            </a:r>
            <a:r>
              <a:rPr lang="ko-KR" altLang="en-US" dirty="0"/>
              <a:t>이벤트</a:t>
            </a:r>
            <a:r>
              <a:rPr lang="en-US" altLang="ko-KR" dirty="0"/>
              <a:t>, </a:t>
            </a:r>
            <a:r>
              <a:rPr lang="ko-KR" altLang="en-US" dirty="0" smtClean="0"/>
              <a:t>음악 등 검색 결과 제공</a:t>
            </a:r>
            <a:endParaRPr lang="ko-KR" altLang="en-US" dirty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  <a:p>
            <a:pPr lvl="2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46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3–8 </a:t>
            </a:r>
            <a:r>
              <a:rPr lang="ko-KR" altLang="en-US" dirty="0"/>
              <a:t>다양한 버튼 만들기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07286" y="1484784"/>
            <a:ext cx="6440978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</a:t>
            </a:r>
            <a:r>
              <a:rPr lang="en-US" altLang="ko-KR" sz="1400" dirty="0" smtClean="0"/>
              <a:t>&gt;</a:t>
            </a:r>
            <a:r>
              <a:rPr lang="ko-KR" altLang="en-US" sz="1400" dirty="0" smtClean="0"/>
              <a:t>버튼이 </a:t>
            </a:r>
            <a:r>
              <a:rPr lang="ko-KR" altLang="en-US" sz="1400" dirty="0"/>
              <a:t>있는 </a:t>
            </a:r>
            <a:r>
              <a:rPr lang="ko-KR" altLang="en-US" sz="1400" dirty="0" smtClean="0"/>
              <a:t>입력 폼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버튼을 만들자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smtClean="0"/>
              <a:t>form&gt;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검색</a:t>
            </a:r>
            <a:r>
              <a:rPr lang="en-US" altLang="ko-KR" sz="1400" dirty="0"/>
              <a:t>: &lt;input type="text" size="10" value=""&gt;</a:t>
            </a:r>
          </a:p>
          <a:p>
            <a:pPr defTabSz="180000"/>
            <a:r>
              <a:rPr lang="en-US" altLang="ko-KR" sz="1400" dirty="0"/>
              <a:t>  </a:t>
            </a:r>
            <a:r>
              <a:rPr lang="en-US" altLang="ko-KR" sz="1400" dirty="0" smtClean="0"/>
              <a:t>			&lt;</a:t>
            </a:r>
            <a:r>
              <a:rPr lang="en-US" altLang="ko-KR" sz="1400" dirty="0"/>
              <a:t>input type="button" value="Q1"&gt;</a:t>
            </a:r>
          </a:p>
          <a:p>
            <a:pPr defTabSz="180000"/>
            <a:r>
              <a:rPr lang="en-US" altLang="ko-KR" sz="1400" dirty="0"/>
              <a:t>  </a:t>
            </a:r>
            <a:r>
              <a:rPr lang="en-US" altLang="ko-KR" sz="1400" dirty="0" smtClean="0"/>
              <a:t>			&lt;</a:t>
            </a:r>
            <a:r>
              <a:rPr lang="en-US" altLang="ko-KR" sz="1400" dirty="0"/>
              <a:t>button type="button"&gt;Q2&lt;/button&gt;&lt;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submit </a:t>
            </a:r>
            <a:r>
              <a:rPr lang="ko-KR" altLang="en-US" sz="1400" dirty="0"/>
              <a:t>버튼 </a:t>
            </a:r>
            <a:r>
              <a:rPr lang="en-US" altLang="ko-KR" sz="1400" dirty="0"/>
              <a:t>: &lt;input type="submit" value="</a:t>
            </a:r>
            <a:r>
              <a:rPr lang="ko-KR" altLang="en-US" sz="1400" dirty="0"/>
              <a:t>전송</a:t>
            </a:r>
            <a:r>
              <a:rPr lang="en-US" altLang="ko-KR" sz="1400" dirty="0"/>
              <a:t>1"&gt;</a:t>
            </a:r>
          </a:p>
          <a:p>
            <a:pPr defTabSz="180000"/>
            <a:r>
              <a:rPr lang="en-US" altLang="ko-KR" sz="1400" dirty="0" smtClean="0"/>
              <a:t>						 &lt;</a:t>
            </a:r>
            <a:r>
              <a:rPr lang="en-US" altLang="ko-KR" sz="1400" dirty="0"/>
              <a:t>button type="submit"&gt;</a:t>
            </a:r>
            <a:r>
              <a:rPr lang="ko-KR" altLang="en-US" sz="1400" dirty="0"/>
              <a:t>전송</a:t>
            </a:r>
            <a:r>
              <a:rPr lang="en-US" altLang="ko-KR" sz="1400" dirty="0"/>
              <a:t>2&lt;/button&gt;&lt;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reset </a:t>
            </a:r>
            <a:r>
              <a:rPr lang="ko-KR" altLang="en-US" sz="1400" dirty="0"/>
              <a:t>버튼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  &lt;</a:t>
            </a:r>
            <a:r>
              <a:rPr lang="en-US" altLang="ko-KR" sz="1400" dirty="0"/>
              <a:t>input type="reset" value="</a:t>
            </a:r>
            <a:r>
              <a:rPr lang="ko-KR" altLang="en-US" sz="1400" dirty="0" err="1"/>
              <a:t>리셋</a:t>
            </a:r>
            <a:r>
              <a:rPr lang="en-US" altLang="ko-KR" sz="1400" dirty="0"/>
              <a:t>1"&gt;</a:t>
            </a:r>
          </a:p>
          <a:p>
            <a:pPr defTabSz="180000"/>
            <a:r>
              <a:rPr lang="en-US" altLang="ko-KR" sz="1400" dirty="0" smtClean="0"/>
              <a:t>					    &lt;</a:t>
            </a:r>
            <a:r>
              <a:rPr lang="en-US" altLang="ko-KR" sz="1400" dirty="0"/>
              <a:t>button type="reset"&gt;</a:t>
            </a:r>
            <a:r>
              <a:rPr lang="ko-KR" altLang="en-US" sz="1400" dirty="0" err="1"/>
              <a:t>리셋</a:t>
            </a:r>
            <a:r>
              <a:rPr lang="en-US" altLang="ko-KR" sz="1400" dirty="0"/>
              <a:t>2&lt;/button&gt;&lt;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이미지버튼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 &lt;</a:t>
            </a:r>
            <a:r>
              <a:rPr lang="en-US" altLang="ko-KR" sz="1400" dirty="0"/>
              <a:t>input type="image" </a:t>
            </a:r>
            <a:r>
              <a:rPr lang="en-US" altLang="ko-KR" sz="1400" dirty="0" err="1"/>
              <a:t>src</a:t>
            </a:r>
            <a:r>
              <a:rPr lang="en-US" altLang="ko-KR" sz="1400" dirty="0"/>
              <a:t>="media/button.png" 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					alt</a:t>
            </a:r>
            <a:r>
              <a:rPr lang="en-US" altLang="ko-KR" sz="1400" dirty="0"/>
              <a:t>="</a:t>
            </a:r>
            <a:r>
              <a:rPr lang="ko-KR" altLang="en-US" sz="1400" dirty="0"/>
              <a:t>이미지 버튼</a:t>
            </a:r>
            <a:r>
              <a:rPr lang="en-US" altLang="ko-KR" sz="1400" dirty="0"/>
              <a:t>"&gt;</a:t>
            </a:r>
          </a:p>
          <a:p>
            <a:pPr defTabSz="180000"/>
            <a:r>
              <a:rPr lang="en-US" altLang="ko-KR" sz="1400" dirty="0" smtClean="0"/>
              <a:t>						&lt;</a:t>
            </a:r>
            <a:r>
              <a:rPr lang="en-US" altLang="ko-KR" sz="1400" dirty="0"/>
              <a:t>button type="button</a:t>
            </a:r>
            <a:r>
              <a:rPr lang="en-US" altLang="ko-KR" sz="1400" dirty="0" smtClean="0"/>
              <a:t>"&gt;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					&lt;</a:t>
            </a:r>
            <a:r>
              <a:rPr lang="en-US" altLang="ko-KR" sz="1400" dirty="0" err="1"/>
              <a:t>img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src</a:t>
            </a:r>
            <a:r>
              <a:rPr lang="en-US" altLang="ko-KR" sz="1400" dirty="0"/>
              <a:t>="media/button.png" alt="</a:t>
            </a:r>
            <a:r>
              <a:rPr lang="ko-KR" altLang="en-US" sz="1400" dirty="0"/>
              <a:t>이미지 버튼</a:t>
            </a:r>
            <a:r>
              <a:rPr lang="en-US" altLang="ko-KR" sz="1400" dirty="0" smtClean="0"/>
              <a:t>"&gt;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			&lt;/</a:t>
            </a:r>
            <a:r>
              <a:rPr lang="en-US" altLang="ko-KR" sz="1400" dirty="0"/>
              <a:t>button&gt;</a:t>
            </a:r>
          </a:p>
          <a:p>
            <a:pPr defTabSz="180000"/>
            <a:r>
              <a:rPr lang="en-US" altLang="ko-KR" sz="1400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160" y="1700808"/>
            <a:ext cx="2601838" cy="319752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잉크 4"/>
              <p14:cNvContentPartPr/>
              <p14:nvPr/>
            </p14:nvContentPartPr>
            <p14:xfrm>
              <a:off x="1238400" y="3359160"/>
              <a:ext cx="1600560" cy="259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22200" y="3295800"/>
                <a:ext cx="163260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잉크 6"/>
              <p14:cNvContentPartPr/>
              <p14:nvPr/>
            </p14:nvContentPartPr>
            <p14:xfrm>
              <a:off x="1168560" y="3352680"/>
              <a:ext cx="1695600" cy="684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52360" y="3289320"/>
                <a:ext cx="172764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잉크 7"/>
              <p14:cNvContentPartPr/>
              <p14:nvPr/>
            </p14:nvContentPartPr>
            <p14:xfrm>
              <a:off x="88920" y="3816360"/>
              <a:ext cx="667080" cy="93384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9560" y="3807000"/>
                <a:ext cx="685800" cy="95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027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선택형</a:t>
            </a:r>
            <a:r>
              <a:rPr lang="ko-KR" altLang="en-US" dirty="0" smtClean="0"/>
              <a:t> 입력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체크박스와 라디오버튼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&lt;input type="checkbox"&gt;</a:t>
            </a:r>
          </a:p>
          <a:p>
            <a:pPr lvl="1"/>
            <a:r>
              <a:rPr lang="ko-KR" altLang="en-US" dirty="0" smtClean="0"/>
              <a:t>체크박스 만들기</a:t>
            </a:r>
            <a:endParaRPr lang="en-US" altLang="ko-KR" dirty="0" smtClean="0"/>
          </a:p>
          <a:p>
            <a:r>
              <a:rPr lang="en-US" altLang="ko-KR" dirty="0" smtClean="0"/>
              <a:t>&lt;input type=“radio”&gt;</a:t>
            </a:r>
          </a:p>
          <a:p>
            <a:pPr lvl="1"/>
            <a:r>
              <a:rPr lang="ko-KR" altLang="en-US" dirty="0" err="1" smtClean="0"/>
              <a:t>라디오버튼</a:t>
            </a:r>
            <a:r>
              <a:rPr lang="ko-KR" altLang="en-US" dirty="0" smtClean="0"/>
              <a:t> 만들기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name </a:t>
            </a:r>
            <a:r>
              <a:rPr lang="ko-KR" altLang="en-US" dirty="0" smtClean="0"/>
              <a:t>속성 값이 같은 라디오버튼들이 하나의 그룹 형성</a:t>
            </a:r>
          </a:p>
          <a:p>
            <a:pPr lvl="1"/>
            <a:endParaRPr lang="ko-KR" altLang="en-US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31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28" y="3717032"/>
            <a:ext cx="8530580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8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1852179"/>
            <a:ext cx="2817712" cy="2080877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464147" y="1700808"/>
            <a:ext cx="4613365" cy="28931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체크 박스 만들기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먹고 싶은 것 모두 체크하세요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smtClean="0"/>
              <a:t>form&gt;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err="1" smtClean="0"/>
              <a:t>짜장면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&lt;input </a:t>
            </a:r>
            <a:r>
              <a:rPr lang="en-US" altLang="ko-KR" sz="1400" b="1" dirty="0"/>
              <a:t>type="checkbox</a:t>
            </a:r>
            <a:r>
              <a:rPr lang="en-US" altLang="ko-KR" sz="1400" b="1" dirty="0" smtClean="0"/>
              <a:t>"</a:t>
            </a:r>
            <a:r>
              <a:rPr lang="en-US" altLang="ko-KR" sz="1400" dirty="0" smtClean="0"/>
              <a:t> value="1"&gt;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짬뽕 </a:t>
            </a:r>
            <a:r>
              <a:rPr lang="en-US" altLang="ko-KR" sz="1400" dirty="0"/>
              <a:t>&lt;input </a:t>
            </a:r>
            <a:r>
              <a:rPr lang="en-US" altLang="ko-KR" sz="1400" b="1" dirty="0"/>
              <a:t>type="checkbox</a:t>
            </a:r>
            <a:r>
              <a:rPr lang="en-US" altLang="ko-KR" sz="1400" b="1" dirty="0" smtClean="0"/>
              <a:t>"</a:t>
            </a:r>
            <a:r>
              <a:rPr lang="en-US" altLang="ko-KR" sz="1400" dirty="0" smtClean="0"/>
              <a:t> value="2" </a:t>
            </a:r>
            <a:r>
              <a:rPr lang="en-US" altLang="ko-KR" sz="1400" b="1" dirty="0"/>
              <a:t>checked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탕수육 </a:t>
            </a:r>
            <a:r>
              <a:rPr lang="en-US" altLang="ko-KR" sz="1400" dirty="0"/>
              <a:t>&lt;input </a:t>
            </a:r>
            <a:r>
              <a:rPr lang="en-US" altLang="ko-KR" sz="1400" b="1" dirty="0"/>
              <a:t>type="checkbox"</a:t>
            </a:r>
            <a:r>
              <a:rPr lang="en-US" altLang="ko-KR" sz="1400" dirty="0"/>
              <a:t> value="3"&gt;</a:t>
            </a:r>
          </a:p>
          <a:p>
            <a:pPr defTabSz="180000"/>
            <a:r>
              <a:rPr lang="en-US" altLang="ko-KR" sz="1400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3-9 </a:t>
            </a:r>
            <a:r>
              <a:rPr lang="ko-KR" altLang="en-US" dirty="0"/>
              <a:t>체크박스 만들기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6556920" y="3431783"/>
            <a:ext cx="288032" cy="271719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700936" y="3997594"/>
            <a:ext cx="1763422" cy="442674"/>
          </a:xfrm>
          <a:prstGeom prst="wedgeRoundRectCallout">
            <a:avLst>
              <a:gd name="adj1" fmla="val -50517"/>
              <a:gd name="adj2" fmla="val -11309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checked </a:t>
            </a:r>
            <a:r>
              <a:rPr lang="ko-KR" altLang="en-US" sz="1000" dirty="0" smtClean="0"/>
              <a:t>속성이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사용되면</a:t>
            </a:r>
            <a:endParaRPr lang="en-US" altLang="ko-KR" sz="1000" dirty="0" smtClean="0"/>
          </a:p>
          <a:p>
            <a:r>
              <a:rPr lang="ko-KR" altLang="en-US" sz="1000" dirty="0" smtClean="0"/>
              <a:t>초기에 체크된 상태로 출력</a:t>
            </a:r>
            <a:endParaRPr lang="ko-KR" altLang="en-US" sz="1000" dirty="0"/>
          </a:p>
        </p:txBody>
      </p:sp>
      <p:sp>
        <p:nvSpPr>
          <p:cNvPr id="8" name="타원 7"/>
          <p:cNvSpPr/>
          <p:nvPr/>
        </p:nvSpPr>
        <p:spPr>
          <a:xfrm>
            <a:off x="608163" y="3645024"/>
            <a:ext cx="792088" cy="288032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1400251" y="3992912"/>
            <a:ext cx="780575" cy="216024"/>
          </a:xfrm>
          <a:prstGeom prst="wedgeRoundRectCallout">
            <a:avLst>
              <a:gd name="adj1" fmla="val -63770"/>
              <a:gd name="adj2" fmla="val -974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캡션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5394283" y="4110919"/>
            <a:ext cx="780575" cy="216024"/>
          </a:xfrm>
          <a:prstGeom prst="wedgeRoundRectCallout">
            <a:avLst>
              <a:gd name="adj1" fmla="val -7579"/>
              <a:gd name="adj2" fmla="val -25228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캡션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10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8880" y="1855862"/>
            <a:ext cx="2364707" cy="403244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예제</a:t>
            </a:r>
            <a:r>
              <a:rPr lang="en-US" altLang="ko-KR" dirty="0"/>
              <a:t> 3-10 </a:t>
            </a:r>
            <a:r>
              <a:rPr lang="en-US" altLang="ko-KR" dirty="0" err="1"/>
              <a:t>라디오버튼</a:t>
            </a:r>
            <a:r>
              <a:rPr lang="en-US" altLang="ko-KR" dirty="0"/>
              <a:t> </a:t>
            </a:r>
            <a:r>
              <a:rPr lang="en-US" altLang="ko-KR" dirty="0" err="1" smtClean="0"/>
              <a:t>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09600" y="2348880"/>
            <a:ext cx="5292080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 smtClean="0"/>
              <a:t>&lt;html&gt;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라디오버튼 만들기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먹고 싶은 것 하나만 선택</a:t>
            </a:r>
            <a:r>
              <a:rPr lang="en-US" altLang="ko-KR" sz="1400" dirty="0"/>
              <a:t>?&lt;/h3&gt;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smtClean="0"/>
              <a:t>form&gt;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input </a:t>
            </a:r>
            <a:r>
              <a:rPr lang="en-US" altLang="ko-KR" sz="1400" b="1" dirty="0"/>
              <a:t>type="radio"</a:t>
            </a:r>
            <a:r>
              <a:rPr lang="en-US" altLang="ko-KR" sz="1400" dirty="0"/>
              <a:t> </a:t>
            </a:r>
            <a:r>
              <a:rPr lang="en-US" altLang="ko-KR" sz="1400" b="1" dirty="0">
                <a:solidFill>
                  <a:srgbClr val="C00000"/>
                </a:solidFill>
              </a:rPr>
              <a:t>name="china"</a:t>
            </a:r>
            <a:r>
              <a:rPr lang="en-US" altLang="ko-KR" sz="1400" b="1" dirty="0"/>
              <a:t> </a:t>
            </a:r>
            <a:r>
              <a:rPr lang="en-US" altLang="ko-KR" sz="1400" dirty="0"/>
              <a:t>value="1"&gt;</a:t>
            </a:r>
          </a:p>
          <a:p>
            <a:pPr defTabSz="180000"/>
            <a:r>
              <a:rPr lang="en-US" altLang="ko-KR" sz="1400" dirty="0" smtClean="0"/>
              <a:t>			</a:t>
            </a:r>
            <a:r>
              <a:rPr lang="ko-KR" altLang="en-US" sz="1400" dirty="0" err="1" smtClean="0"/>
              <a:t>짜장면</a:t>
            </a:r>
            <a:r>
              <a:rPr lang="en-US" altLang="ko-KR" sz="1400" dirty="0"/>
              <a:t>&lt;</a:t>
            </a:r>
            <a:r>
              <a:rPr lang="en-US" altLang="ko-KR" sz="1400" dirty="0" err="1"/>
              <a:t>img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src</a:t>
            </a:r>
            <a:r>
              <a:rPr lang="en-US" altLang="ko-KR" sz="1400" dirty="0"/>
              <a:t>="</a:t>
            </a:r>
            <a:r>
              <a:rPr lang="en-US" altLang="ko-KR" sz="1400" dirty="0" smtClean="0"/>
              <a:t>media/</a:t>
            </a:r>
            <a:r>
              <a:rPr lang="en-US" altLang="ko-KR" sz="1400" dirty="0"/>
              <a:t>jajang</a:t>
            </a:r>
            <a:r>
              <a:rPr lang="en-US" altLang="ko-KR" sz="1400" dirty="0" smtClean="0"/>
              <a:t>.png</a:t>
            </a:r>
            <a:r>
              <a:rPr lang="en-US" altLang="ko-KR" sz="1400" dirty="0"/>
              <a:t>"&gt;&lt;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input </a:t>
            </a:r>
            <a:r>
              <a:rPr lang="en-US" altLang="ko-KR" sz="1400" b="1" dirty="0"/>
              <a:t>type="radio"</a:t>
            </a:r>
            <a:r>
              <a:rPr lang="en-US" altLang="ko-KR" sz="1400" dirty="0"/>
              <a:t> </a:t>
            </a:r>
            <a:r>
              <a:rPr lang="en-US" altLang="ko-KR" sz="1400" b="1" dirty="0">
                <a:solidFill>
                  <a:srgbClr val="C00000"/>
                </a:solidFill>
              </a:rPr>
              <a:t>name="china"</a:t>
            </a:r>
            <a:r>
              <a:rPr lang="en-US" altLang="ko-KR" sz="1400" b="1" dirty="0"/>
              <a:t> </a:t>
            </a:r>
            <a:r>
              <a:rPr lang="en-US" altLang="ko-KR" sz="1400" dirty="0"/>
              <a:t>value="2" </a:t>
            </a:r>
            <a:r>
              <a:rPr lang="en-US" altLang="ko-KR" sz="1400" b="1" dirty="0"/>
              <a:t>checked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		</a:t>
            </a:r>
            <a:r>
              <a:rPr lang="ko-KR" altLang="en-US" sz="1400" dirty="0" smtClean="0"/>
              <a:t>짬뽕</a:t>
            </a:r>
            <a:r>
              <a:rPr lang="en-US" altLang="ko-KR" sz="1400" dirty="0"/>
              <a:t>&lt;</a:t>
            </a:r>
            <a:r>
              <a:rPr lang="en-US" altLang="ko-KR" sz="1400" dirty="0" err="1"/>
              <a:t>img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src</a:t>
            </a:r>
            <a:r>
              <a:rPr lang="en-US" altLang="ko-KR" sz="1400" dirty="0" smtClean="0"/>
              <a:t>="</a:t>
            </a:r>
            <a:r>
              <a:rPr lang="en-US" altLang="ko-KR" sz="1400" dirty="0"/>
              <a:t>media/jjambbong.png</a:t>
            </a:r>
            <a:r>
              <a:rPr lang="en-US" altLang="ko-KR" sz="1400" dirty="0" smtClean="0"/>
              <a:t>"&gt;&lt;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input </a:t>
            </a:r>
            <a:r>
              <a:rPr lang="en-US" altLang="ko-KR" sz="1400" b="1" dirty="0"/>
              <a:t>type="radio"</a:t>
            </a:r>
            <a:r>
              <a:rPr lang="en-US" altLang="ko-KR" sz="1400" dirty="0"/>
              <a:t> </a:t>
            </a:r>
            <a:r>
              <a:rPr lang="en-US" altLang="ko-KR" sz="1400" b="1" dirty="0">
                <a:solidFill>
                  <a:srgbClr val="C00000"/>
                </a:solidFill>
              </a:rPr>
              <a:t>name="china"</a:t>
            </a:r>
            <a:r>
              <a:rPr lang="en-US" altLang="ko-KR" sz="1400" b="1" dirty="0"/>
              <a:t> </a:t>
            </a:r>
            <a:r>
              <a:rPr lang="en-US" altLang="ko-KR" sz="1400" dirty="0"/>
              <a:t>value="3"&gt;</a:t>
            </a:r>
          </a:p>
          <a:p>
            <a:pPr defTabSz="180000"/>
            <a:r>
              <a:rPr lang="en-US" altLang="ko-KR" sz="1400" dirty="0" smtClean="0"/>
              <a:t>			</a:t>
            </a:r>
            <a:r>
              <a:rPr lang="ko-KR" altLang="en-US" sz="1400" dirty="0" smtClean="0"/>
              <a:t>탕수육</a:t>
            </a:r>
            <a:r>
              <a:rPr lang="en-US" altLang="ko-KR" sz="1400" dirty="0"/>
              <a:t>&lt;</a:t>
            </a:r>
            <a:r>
              <a:rPr lang="en-US" altLang="ko-KR" sz="1400" dirty="0" err="1"/>
              <a:t>img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src</a:t>
            </a:r>
            <a:r>
              <a:rPr lang="en-US" altLang="ko-KR" sz="1400" dirty="0"/>
              <a:t>="</a:t>
            </a:r>
            <a:r>
              <a:rPr lang="en-US" altLang="ko-KR" sz="1400" dirty="0" smtClean="0"/>
              <a:t>media/</a:t>
            </a:r>
            <a:r>
              <a:rPr lang="en-US" altLang="ko-KR" sz="1400" dirty="0"/>
              <a:t>tangsuyuk</a:t>
            </a:r>
            <a:r>
              <a:rPr lang="en-US" altLang="ko-KR" sz="1400" dirty="0" smtClean="0"/>
              <a:t>.png</a:t>
            </a:r>
            <a:r>
              <a:rPr lang="en-US" altLang="ko-KR" sz="1400" dirty="0"/>
              <a:t>"&gt;</a:t>
            </a:r>
          </a:p>
          <a:p>
            <a:pPr defTabSz="180000"/>
            <a:r>
              <a:rPr lang="en-US" altLang="ko-KR" sz="1400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3878266" y="3112678"/>
            <a:ext cx="1483861" cy="612934"/>
          </a:xfrm>
          <a:prstGeom prst="wedgeRoundRectCallout">
            <a:avLst>
              <a:gd name="adj1" fmla="val -62809"/>
              <a:gd name="adj2" fmla="val 8103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같은 </a:t>
            </a:r>
            <a:r>
              <a:rPr lang="en-US" altLang="ko-KR" sz="1000" dirty="0" smtClean="0"/>
              <a:t>name</a:t>
            </a:r>
            <a:r>
              <a:rPr lang="ko-KR" altLang="en-US" sz="1000" dirty="0" smtClean="0"/>
              <a:t>을 가진 </a:t>
            </a:r>
            <a:endParaRPr lang="en-US" altLang="ko-KR" sz="1000" dirty="0" smtClean="0"/>
          </a:p>
          <a:p>
            <a:r>
              <a:rPr lang="ko-KR" altLang="en-US" sz="1000" dirty="0" smtClean="0"/>
              <a:t>라디오버튼 중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하나만</a:t>
            </a:r>
            <a:endParaRPr lang="en-US" altLang="ko-KR" sz="1000" dirty="0" smtClean="0"/>
          </a:p>
          <a:p>
            <a:r>
              <a:rPr lang="ko-KR" altLang="en-US" sz="1000" dirty="0" smtClean="0"/>
              <a:t>선택 가능</a:t>
            </a:r>
            <a:endParaRPr lang="ko-KR" altLang="en-US" sz="1000" dirty="0"/>
          </a:p>
        </p:txBody>
      </p:sp>
      <p:sp>
        <p:nvSpPr>
          <p:cNvPr id="7" name="타원 6"/>
          <p:cNvSpPr/>
          <p:nvPr/>
        </p:nvSpPr>
        <p:spPr>
          <a:xfrm>
            <a:off x="4672013" y="4281770"/>
            <a:ext cx="798414" cy="271719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362127" y="4281770"/>
            <a:ext cx="829895" cy="437448"/>
          </a:xfrm>
          <a:custGeom>
            <a:avLst/>
            <a:gdLst>
              <a:gd name="connsiteX0" fmla="*/ 0 w 1320800"/>
              <a:gd name="connsiteY0" fmla="*/ 12144 h 384677"/>
              <a:gd name="connsiteX1" fmla="*/ 685800 w 1320800"/>
              <a:gd name="connsiteY1" fmla="*/ 46011 h 384677"/>
              <a:gd name="connsiteX2" fmla="*/ 1320800 w 1320800"/>
              <a:gd name="connsiteY2" fmla="*/ 384677 h 384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20800" h="384677">
                <a:moveTo>
                  <a:pt x="0" y="12144"/>
                </a:moveTo>
                <a:cubicBezTo>
                  <a:pt x="232833" y="-1967"/>
                  <a:pt x="465667" y="-16078"/>
                  <a:pt x="685800" y="46011"/>
                </a:cubicBezTo>
                <a:cubicBezTo>
                  <a:pt x="905933" y="108100"/>
                  <a:pt x="1113366" y="246388"/>
                  <a:pt x="1320800" y="384677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14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선택형</a:t>
            </a:r>
            <a:r>
              <a:rPr lang="ko-KR" altLang="en-US" dirty="0" smtClean="0"/>
              <a:t> 입력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콤보</a:t>
            </a:r>
            <a:r>
              <a:rPr lang="ko-KR" altLang="en-US" dirty="0" smtClean="0"/>
              <a:t> 박스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 fontAlgn="base"/>
            <a:r>
              <a:rPr lang="en-US" altLang="ko-KR" dirty="0"/>
              <a:t>&lt;select</a:t>
            </a:r>
            <a:r>
              <a:rPr lang="en-US" altLang="ko-KR" dirty="0" smtClean="0"/>
              <a:t>&gt;</a:t>
            </a:r>
          </a:p>
          <a:p>
            <a:pPr lvl="1" fontAlgn="base"/>
            <a:r>
              <a:rPr lang="ko-KR" altLang="en-US" dirty="0" err="1"/>
              <a:t>드롭다운</a:t>
            </a:r>
            <a:r>
              <a:rPr lang="ko-KR" altLang="en-US" dirty="0"/>
              <a:t> 리스트에 </a:t>
            </a:r>
            <a:r>
              <a:rPr lang="ko-KR" altLang="en-US" dirty="0" smtClean="0"/>
              <a:t>목록 출력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목록을 선택하는 입력 방식</a:t>
            </a:r>
            <a:endParaRPr lang="en-US" altLang="ko-KR" dirty="0" smtClean="0"/>
          </a:p>
          <a:p>
            <a:pPr lvl="2" fontAlgn="base"/>
            <a:r>
              <a:rPr lang="en-US" altLang="ko-KR" dirty="0"/>
              <a:t>&lt;option&gt; </a:t>
            </a:r>
            <a:r>
              <a:rPr lang="ko-KR" altLang="en-US" dirty="0" smtClean="0"/>
              <a:t>태그로 </a:t>
            </a:r>
            <a:r>
              <a:rPr lang="ko-KR" altLang="en-US" dirty="0"/>
              <a:t>항목 </a:t>
            </a:r>
            <a:r>
              <a:rPr lang="ko-KR" altLang="en-US" dirty="0" smtClean="0"/>
              <a:t>하나 </a:t>
            </a:r>
            <a:r>
              <a:rPr lang="ko-KR" altLang="en-US" dirty="0"/>
              <a:t>표현</a:t>
            </a:r>
          </a:p>
          <a:p>
            <a:pPr lvl="2" fontAlgn="base"/>
            <a:endParaRPr lang="ko-KR" altLang="en-US" dirty="0"/>
          </a:p>
          <a:p>
            <a:pPr lvl="1" fontAlgn="base"/>
            <a:endParaRPr lang="en-US" altLang="ko-KR" b="1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789" y="2537332"/>
            <a:ext cx="7904323" cy="204379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092" y="4581128"/>
            <a:ext cx="7904020" cy="180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59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5649" y="1449407"/>
            <a:ext cx="2647394" cy="231995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939" y="3851899"/>
            <a:ext cx="2647394" cy="273099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3-11 </a:t>
            </a:r>
            <a:r>
              <a:rPr lang="ko-KR" altLang="en-US" dirty="0" smtClean="0"/>
              <a:t>콤보 박스 </a:t>
            </a:r>
            <a:r>
              <a:rPr lang="ko-KR" altLang="en-US" dirty="0"/>
              <a:t>만들기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6948264" y="5085184"/>
            <a:ext cx="533400" cy="244476"/>
          </a:xfrm>
        </p:spPr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06362" y="2420888"/>
            <a:ext cx="4176464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 err="1"/>
              <a:t>콤보박스</a:t>
            </a:r>
            <a:r>
              <a:rPr lang="ko-KR" altLang="en-US" sz="1400" dirty="0"/>
              <a:t> 만들기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먹고 싶은 음식은</a:t>
            </a:r>
            <a:r>
              <a:rPr lang="en-US" altLang="ko-KR" sz="1400" dirty="0"/>
              <a:t>?&lt;/h3&gt;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smtClean="0"/>
              <a:t>form&gt;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&lt;</a:t>
            </a:r>
            <a:r>
              <a:rPr lang="en-US" altLang="ko-KR" sz="1400" b="1" dirty="0"/>
              <a:t>select</a:t>
            </a:r>
            <a:r>
              <a:rPr lang="en-US" altLang="ko-KR" sz="1400" dirty="0"/>
              <a:t> name="china"</a:t>
            </a:r>
            <a:r>
              <a:rPr lang="en-US" altLang="ko-KR" sz="1400" b="1" dirty="0"/>
              <a:t>&gt;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smtClean="0"/>
              <a:t>&lt;</a:t>
            </a:r>
            <a:r>
              <a:rPr lang="en-US" altLang="ko-KR" sz="1400" b="1" dirty="0"/>
              <a:t>option </a:t>
            </a:r>
            <a:r>
              <a:rPr lang="en-US" altLang="ko-KR" sz="1400" dirty="0"/>
              <a:t>value="1"</a:t>
            </a:r>
            <a:r>
              <a:rPr lang="en-US" altLang="ko-KR" sz="1400" b="1" dirty="0"/>
              <a:t>&gt;</a:t>
            </a:r>
            <a:r>
              <a:rPr lang="ko-KR" altLang="en-US" sz="1400" b="1" dirty="0" err="1"/>
              <a:t>짜장면</a:t>
            </a:r>
            <a:r>
              <a:rPr lang="en-US" altLang="ko-KR" sz="1400" b="1" dirty="0"/>
              <a:t>&lt;/option&gt;</a:t>
            </a:r>
          </a:p>
          <a:p>
            <a:pPr defTabSz="180000"/>
            <a:r>
              <a:rPr lang="en-US" altLang="ko-KR" sz="1400" dirty="0" smtClean="0"/>
              <a:t>		&lt;</a:t>
            </a:r>
            <a:r>
              <a:rPr lang="en-US" altLang="ko-KR" sz="1400" dirty="0"/>
              <a:t>option value="2" </a:t>
            </a:r>
            <a:r>
              <a:rPr lang="en-US" altLang="ko-KR" sz="1400" b="1" dirty="0"/>
              <a:t>selected</a:t>
            </a:r>
            <a:r>
              <a:rPr lang="en-US" altLang="ko-KR" sz="1400" dirty="0"/>
              <a:t>&gt;</a:t>
            </a:r>
            <a:r>
              <a:rPr lang="ko-KR" altLang="en-US" sz="1400" dirty="0"/>
              <a:t>짬뽕</a:t>
            </a:r>
            <a:r>
              <a:rPr lang="en-US" altLang="ko-KR" sz="1400" dirty="0"/>
              <a:t>&lt;/option&gt;</a:t>
            </a:r>
          </a:p>
          <a:p>
            <a:pPr defTabSz="180000"/>
            <a:r>
              <a:rPr lang="en-US" altLang="ko-KR" sz="1400" dirty="0" smtClean="0"/>
              <a:t>		&lt;</a:t>
            </a:r>
            <a:r>
              <a:rPr lang="en-US" altLang="ko-KR" sz="1400" dirty="0"/>
              <a:t>option value="3"&gt;</a:t>
            </a:r>
            <a:r>
              <a:rPr lang="ko-KR" altLang="en-US" sz="1400" dirty="0"/>
              <a:t>탕수육</a:t>
            </a:r>
            <a:r>
              <a:rPr lang="en-US" altLang="ko-KR" sz="1400" dirty="0"/>
              <a:t>&lt;/option&gt;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&lt;/</a:t>
            </a:r>
            <a:r>
              <a:rPr lang="en-US" altLang="ko-KR" sz="1400" b="1" dirty="0"/>
              <a:t>select&gt;</a:t>
            </a:r>
          </a:p>
          <a:p>
            <a:pPr defTabSz="180000"/>
            <a:r>
              <a:rPr lang="en-US" altLang="ko-KR" sz="1400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6" name="타원 5"/>
          <p:cNvSpPr/>
          <p:nvPr/>
        </p:nvSpPr>
        <p:spPr>
          <a:xfrm>
            <a:off x="2771800" y="4365104"/>
            <a:ext cx="792087" cy="316278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507372" y="3261983"/>
            <a:ext cx="1721866" cy="442674"/>
          </a:xfrm>
          <a:prstGeom prst="wedgeRoundRectCallout">
            <a:avLst>
              <a:gd name="adj1" fmla="val 39333"/>
              <a:gd name="adj2" fmla="val 9155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selected </a:t>
            </a:r>
            <a:r>
              <a:rPr lang="ko-KR" altLang="en-US" sz="1000" dirty="0" smtClean="0"/>
              <a:t>속성이</a:t>
            </a:r>
            <a:r>
              <a:rPr lang="en-US" altLang="ko-KR" sz="1000" dirty="0" smtClean="0"/>
              <a:t> </a:t>
            </a:r>
          </a:p>
          <a:p>
            <a:r>
              <a:rPr lang="ko-KR" altLang="en-US" sz="1000" dirty="0" smtClean="0"/>
              <a:t>사용되면 선택 상태</a:t>
            </a:r>
            <a:endParaRPr lang="ko-KR" altLang="en-US" sz="1000" dirty="0"/>
          </a:p>
        </p:txBody>
      </p:sp>
      <p:sp>
        <p:nvSpPr>
          <p:cNvPr id="10" name="자유형 9"/>
          <p:cNvSpPr/>
          <p:nvPr/>
        </p:nvSpPr>
        <p:spPr>
          <a:xfrm>
            <a:off x="3419872" y="3212976"/>
            <a:ext cx="2160240" cy="1224136"/>
          </a:xfrm>
          <a:custGeom>
            <a:avLst/>
            <a:gdLst>
              <a:gd name="connsiteX0" fmla="*/ 0 w 2133600"/>
              <a:gd name="connsiteY0" fmla="*/ 609600 h 609600"/>
              <a:gd name="connsiteX1" fmla="*/ 1046480 w 2133600"/>
              <a:gd name="connsiteY1" fmla="*/ 538480 h 609600"/>
              <a:gd name="connsiteX2" fmla="*/ 1696720 w 2133600"/>
              <a:gd name="connsiteY2" fmla="*/ 314960 h 609600"/>
              <a:gd name="connsiteX3" fmla="*/ 2133600 w 2133600"/>
              <a:gd name="connsiteY3" fmla="*/ 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3600" h="609600">
                <a:moveTo>
                  <a:pt x="0" y="609600"/>
                </a:moveTo>
                <a:cubicBezTo>
                  <a:pt x="381846" y="598593"/>
                  <a:pt x="763693" y="587587"/>
                  <a:pt x="1046480" y="538480"/>
                </a:cubicBezTo>
                <a:cubicBezTo>
                  <a:pt x="1329267" y="489373"/>
                  <a:pt x="1515533" y="404707"/>
                  <a:pt x="1696720" y="314960"/>
                </a:cubicBezTo>
                <a:cubicBezTo>
                  <a:pt x="1877907" y="225213"/>
                  <a:pt x="2060787" y="60960"/>
                  <a:pt x="2133600" y="0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08594" y="1456038"/>
            <a:ext cx="457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짜장면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짬뽕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탕수육의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3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개의 선택 항목을 가지는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콤보박스를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 보여준다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SourceCode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1080105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&lt;label&gt;</a:t>
            </a:r>
            <a:r>
              <a:rPr lang="ko-KR" altLang="en-US" dirty="0"/>
              <a:t>로 폼 요소의 캡션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캡션이란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&lt;label&gt; </a:t>
            </a:r>
            <a:r>
              <a:rPr lang="ko-KR" altLang="en-US" dirty="0" smtClean="0"/>
              <a:t>태그로 캡션과 폼 요소를 한 단위로 묶음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캡션 텍스트를 명료하게 하는 장점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2 </a:t>
            </a:r>
            <a:r>
              <a:rPr lang="ko-KR" altLang="en-US" dirty="0" smtClean="0"/>
              <a:t>가지 방법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547" y="1916832"/>
            <a:ext cx="2448272" cy="315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모서리가 둥근 직사각형 3"/>
          <p:cNvSpPr/>
          <p:nvPr/>
        </p:nvSpPr>
        <p:spPr>
          <a:xfrm>
            <a:off x="1373065" y="4790430"/>
            <a:ext cx="3438535" cy="51077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&lt;label&gt;</a:t>
            </a:r>
            <a:r>
              <a:rPr lang="ko-KR" altLang="en-US" sz="1200" dirty="0"/>
              <a:t>사용자 </a:t>
            </a:r>
            <a:r>
              <a:rPr lang="en-US" altLang="ko-KR" sz="1200" dirty="0"/>
              <a:t>ID : </a:t>
            </a:r>
            <a:r>
              <a:rPr lang="en-US" altLang="ko-KR" sz="1200" dirty="0" smtClean="0"/>
              <a:t>&lt;</a:t>
            </a:r>
            <a:r>
              <a:rPr lang="en-US" altLang="ko-KR" sz="1200" dirty="0"/>
              <a:t>input type="text" 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b="1" dirty="0" smtClean="0"/>
              <a:t>&lt;/</a:t>
            </a:r>
            <a:r>
              <a:rPr lang="en-US" altLang="ko-KR" sz="1200" b="1" dirty="0"/>
              <a:t>label&gt;</a:t>
            </a:r>
            <a:endParaRPr lang="ko-KR" altLang="en-US" sz="1200" b="1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1403648" y="1955255"/>
            <a:ext cx="2520280" cy="306467"/>
          </a:xfrm>
          <a:prstGeom prst="roundRect">
            <a:avLst>
              <a:gd name="adj" fmla="val 860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1200" dirty="0"/>
              <a:t>사용자 </a:t>
            </a:r>
            <a:r>
              <a:rPr lang="en-US" altLang="ko-KR" sz="1200" dirty="0"/>
              <a:t>ID : </a:t>
            </a:r>
            <a:r>
              <a:rPr lang="en-US" altLang="ko-KR" sz="1200" dirty="0" smtClean="0"/>
              <a:t>&lt;</a:t>
            </a:r>
            <a:r>
              <a:rPr lang="en-US" altLang="ko-KR" sz="1200" dirty="0"/>
              <a:t>input type="text</a:t>
            </a:r>
            <a:r>
              <a:rPr lang="en-US" altLang="ko-KR" sz="1200" dirty="0" smtClean="0"/>
              <a:t>"&gt;</a:t>
            </a:r>
            <a:endParaRPr lang="ko-KR" altLang="en-US" sz="1200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1361067" y="5726534"/>
            <a:ext cx="3450533" cy="51077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&lt;</a:t>
            </a:r>
            <a:r>
              <a:rPr lang="en-US" altLang="ko-KR" sz="1200" b="1" dirty="0" smtClean="0"/>
              <a:t>label 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for="</a:t>
            </a:r>
            <a:r>
              <a:rPr lang="en-US" altLang="ko-KR" sz="1200" b="1" dirty="0" err="1" smtClean="0">
                <a:solidFill>
                  <a:srgbClr val="C00000"/>
                </a:solidFill>
              </a:rPr>
              <a:t>loginID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"</a:t>
            </a:r>
            <a:r>
              <a:rPr lang="en-US" altLang="ko-KR" sz="1200" b="1" dirty="0" smtClean="0"/>
              <a:t>&gt;</a:t>
            </a:r>
            <a:r>
              <a:rPr lang="ko-KR" altLang="en-US" sz="1200" dirty="0"/>
              <a:t> 사용자 </a:t>
            </a:r>
            <a:r>
              <a:rPr lang="en-US" altLang="ko-KR" sz="1200" dirty="0"/>
              <a:t>ID : </a:t>
            </a:r>
            <a:r>
              <a:rPr lang="en-US" altLang="ko-KR" sz="1200" b="1" dirty="0" smtClean="0"/>
              <a:t>&lt;/</a:t>
            </a:r>
            <a:r>
              <a:rPr lang="en-US" altLang="ko-KR" sz="1200" b="1" dirty="0"/>
              <a:t>label&gt;</a:t>
            </a:r>
            <a:endParaRPr lang="ko-KR" altLang="en-US" sz="1200" b="1" dirty="0"/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input type="text" 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id="</a:t>
            </a:r>
            <a:r>
              <a:rPr lang="en-US" altLang="ko-KR" sz="1200" b="1" dirty="0" err="1" smtClean="0">
                <a:solidFill>
                  <a:srgbClr val="C00000"/>
                </a:solidFill>
              </a:rPr>
              <a:t>loginID</a:t>
            </a:r>
            <a:r>
              <a:rPr lang="en-US" altLang="ko-KR" sz="1200" b="1" dirty="0">
                <a:solidFill>
                  <a:srgbClr val="C00000"/>
                </a:solidFill>
              </a:rPr>
              <a:t>"</a:t>
            </a:r>
            <a:r>
              <a:rPr lang="en-US" altLang="ko-KR" sz="1200" b="1" dirty="0" smtClean="0"/>
              <a:t>&gt;</a:t>
            </a:r>
          </a:p>
        </p:txBody>
      </p:sp>
      <p:sp>
        <p:nvSpPr>
          <p:cNvPr id="17" name="타원 16"/>
          <p:cNvSpPr/>
          <p:nvPr/>
        </p:nvSpPr>
        <p:spPr>
          <a:xfrm>
            <a:off x="2058324" y="4817165"/>
            <a:ext cx="806475" cy="288032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2430494" y="4475171"/>
            <a:ext cx="780575" cy="216024"/>
          </a:xfrm>
          <a:prstGeom prst="wedgeRoundRectCallout">
            <a:avLst>
              <a:gd name="adj1" fmla="val -37103"/>
              <a:gd name="adj2" fmla="val 10561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캡션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3101256" y="5747922"/>
            <a:ext cx="822671" cy="288032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사각형 설명선 20"/>
          <p:cNvSpPr/>
          <p:nvPr/>
        </p:nvSpPr>
        <p:spPr>
          <a:xfrm>
            <a:off x="3497301" y="5402498"/>
            <a:ext cx="780575" cy="216024"/>
          </a:xfrm>
          <a:prstGeom prst="wedgeRoundRectCallout">
            <a:avLst>
              <a:gd name="adj1" fmla="val -37103"/>
              <a:gd name="adj2" fmla="val 10561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</a:rPr>
              <a:t>캡션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6" name="왼쪽 중괄호 5"/>
          <p:cNvSpPr/>
          <p:nvPr/>
        </p:nvSpPr>
        <p:spPr>
          <a:xfrm rot="16200000">
            <a:off x="1819477" y="2001146"/>
            <a:ext cx="143557" cy="792088"/>
          </a:xfrm>
          <a:prstGeom prst="leftBrace">
            <a:avLst>
              <a:gd name="adj1" fmla="val 324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657858" y="2512741"/>
            <a:ext cx="46679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050" dirty="0"/>
              <a:t>캡션</a:t>
            </a:r>
          </a:p>
        </p:txBody>
      </p:sp>
      <p:sp>
        <p:nvSpPr>
          <p:cNvPr id="19" name="왼쪽 중괄호 18"/>
          <p:cNvSpPr/>
          <p:nvPr/>
        </p:nvSpPr>
        <p:spPr>
          <a:xfrm rot="16200000">
            <a:off x="2957763" y="1726496"/>
            <a:ext cx="171241" cy="1368153"/>
          </a:xfrm>
          <a:prstGeom prst="leftBrace">
            <a:avLst>
              <a:gd name="adj1" fmla="val 324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669149" y="2512283"/>
            <a:ext cx="806281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50" smtClean="0"/>
              <a:t>폼 요소</a:t>
            </a:r>
            <a:endParaRPr lang="ko-KR" altLang="en-US" sz="1050" dirty="0"/>
          </a:p>
        </p:txBody>
      </p:sp>
      <p:sp>
        <p:nvSpPr>
          <p:cNvPr id="23" name="왼쪽 중괄호 22"/>
          <p:cNvSpPr/>
          <p:nvPr/>
        </p:nvSpPr>
        <p:spPr>
          <a:xfrm rot="16200000">
            <a:off x="4986763" y="1965142"/>
            <a:ext cx="143555" cy="864097"/>
          </a:xfrm>
          <a:prstGeom prst="leftBrace">
            <a:avLst>
              <a:gd name="adj1" fmla="val 324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789139" y="2512743"/>
            <a:ext cx="46679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050" dirty="0"/>
              <a:t>캡션</a:t>
            </a:r>
          </a:p>
        </p:txBody>
      </p:sp>
      <p:sp>
        <p:nvSpPr>
          <p:cNvPr id="25" name="왼쪽 중괄호 24"/>
          <p:cNvSpPr/>
          <p:nvPr/>
        </p:nvSpPr>
        <p:spPr>
          <a:xfrm rot="16200000">
            <a:off x="6198122" y="1726498"/>
            <a:ext cx="171241" cy="1368153"/>
          </a:xfrm>
          <a:prstGeom prst="leftBrace">
            <a:avLst>
              <a:gd name="adj1" fmla="val 324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909508" y="2512285"/>
            <a:ext cx="806281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50" smtClean="0"/>
              <a:t>폼 요소</a:t>
            </a:r>
            <a:endParaRPr lang="ko-KR" altLang="en-US" sz="1050" dirty="0"/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00" y="4772441"/>
            <a:ext cx="2520280" cy="324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00" y="5727682"/>
            <a:ext cx="2520280" cy="324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584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3-12 &lt;label&gt; </a:t>
            </a:r>
            <a:r>
              <a:rPr lang="ko-KR" altLang="en-US" dirty="0" smtClean="0"/>
              <a:t>태그로 </a:t>
            </a:r>
            <a:r>
              <a:rPr lang="ko-KR" altLang="en-US" dirty="0"/>
              <a:t>로그인 폼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11560" y="2204864"/>
            <a:ext cx="4608512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ko-KR" altLang="en-US" sz="1200" dirty="0"/>
              <a:t>로그인 폼</a:t>
            </a:r>
            <a:r>
              <a:rPr lang="en-US" altLang="ko-KR" sz="1200" dirty="0"/>
              <a:t>&lt;/title&gt;&lt;/head&gt;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로그인 폼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&lt;form </a:t>
            </a:r>
            <a:r>
              <a:rPr lang="en-US" altLang="ko-KR" sz="1200" dirty="0" smtClean="0"/>
              <a:t>name="</a:t>
            </a:r>
            <a:r>
              <a:rPr lang="en-US" altLang="ko-KR" sz="1200" dirty="0" err="1" smtClean="0"/>
              <a:t>fo</a:t>
            </a:r>
            <a:r>
              <a:rPr lang="en-US" altLang="ko-KR" sz="1200" dirty="0" smtClean="0"/>
              <a:t>" method="get"&gt;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label&gt;</a:t>
            </a:r>
            <a:r>
              <a:rPr lang="ko-KR" altLang="en-US" sz="1200" dirty="0"/>
              <a:t>사용자 </a:t>
            </a:r>
            <a:r>
              <a:rPr lang="en-US" altLang="ko-KR" sz="1200" dirty="0"/>
              <a:t>ID : &lt;input type="text" size="15" </a:t>
            </a:r>
            <a:r>
              <a:rPr lang="en-US" altLang="ko-KR" sz="1200" dirty="0" smtClean="0"/>
              <a:t>value=""&gt;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smtClean="0"/>
              <a:t>&lt;/</a:t>
            </a:r>
            <a:r>
              <a:rPr lang="en-US" altLang="ko-KR" sz="1200" b="1" dirty="0"/>
              <a:t>label&gt;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label for="pass"&gt;</a:t>
            </a:r>
            <a:r>
              <a:rPr lang="ko-KR" altLang="en-US" sz="1200" dirty="0"/>
              <a:t>비밀 번호 </a:t>
            </a:r>
            <a:r>
              <a:rPr lang="en-US" altLang="ko-KR" sz="1200" dirty="0"/>
              <a:t>: </a:t>
            </a:r>
            <a:r>
              <a:rPr lang="en-US" altLang="ko-KR" sz="1200" b="1" dirty="0"/>
              <a:t>&lt;/label&gt;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input </a:t>
            </a:r>
            <a:r>
              <a:rPr lang="en-US" altLang="ko-KR" sz="1200" b="1" dirty="0"/>
              <a:t>id="pass" </a:t>
            </a:r>
            <a:r>
              <a:rPr lang="en-US" altLang="ko-KR" sz="1200" dirty="0"/>
              <a:t>type="password" size="15" value</a:t>
            </a:r>
            <a:r>
              <a:rPr lang="en-US" altLang="ko-KR" sz="1200" dirty="0" smtClean="0"/>
              <a:t>=""&gt;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input type="submit" value="</a:t>
            </a:r>
            <a:r>
              <a:rPr lang="ko-KR" altLang="en-US" sz="1200" dirty="0"/>
              <a:t>완료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/>
              <a:t>&lt;/form&gt;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056" y="2492896"/>
            <a:ext cx="3312368" cy="240899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25171" y="1429034"/>
            <a:ext cx="80797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예제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3-5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의 로그인 폼에 있는 캡션을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&lt;label&gt;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태그를 감싸 다시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SourceCode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83252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132" y="4388978"/>
            <a:ext cx="1829172" cy="973592"/>
          </a:xfrm>
          <a:prstGeom prst="rect">
            <a:avLst/>
          </a:prstGeom>
          <a:ln>
            <a:solidFill>
              <a:srgbClr val="4FB4FF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선택형</a:t>
            </a:r>
            <a:r>
              <a:rPr lang="ko-KR" altLang="en-US" dirty="0" smtClean="0"/>
              <a:t> 요소의 캡션을 </a:t>
            </a:r>
            <a:r>
              <a:rPr lang="en-US" altLang="ko-KR" dirty="0" smtClean="0"/>
              <a:t>&lt;label&gt;</a:t>
            </a:r>
            <a:r>
              <a:rPr lang="ko-KR" altLang="en-US" dirty="0" smtClean="0"/>
              <a:t>로 감싸기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>
          <a:xfrm>
            <a:off x="612648" y="1355482"/>
            <a:ext cx="8153400" cy="5040560"/>
          </a:xfrm>
        </p:spPr>
        <p:txBody>
          <a:bodyPr/>
          <a:lstStyle/>
          <a:p>
            <a:r>
              <a:rPr lang="ko-KR" altLang="en-US" dirty="0" err="1" smtClean="0"/>
              <a:t>선택형</a:t>
            </a:r>
            <a:r>
              <a:rPr lang="ko-KR" altLang="en-US" dirty="0" smtClean="0"/>
              <a:t> 요소에 </a:t>
            </a:r>
            <a:r>
              <a:rPr lang="en-US" altLang="ko-KR" dirty="0" smtClean="0"/>
              <a:t>&lt;label&gt; </a:t>
            </a:r>
            <a:r>
              <a:rPr lang="ko-KR" altLang="en-US" dirty="0" smtClean="0"/>
              <a:t>태그 사용</a:t>
            </a:r>
            <a:endParaRPr lang="en-US" altLang="ko-KR" dirty="0" smtClean="0"/>
          </a:p>
          <a:p>
            <a:pPr lvl="1"/>
            <a:r>
              <a:rPr lang="ko-KR" altLang="en-US" dirty="0"/>
              <a:t>캡션 텍스트나 이미지를 선택해도 폼 요소를 선택한 것으로 처리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494421" y="3500606"/>
            <a:ext cx="4608512" cy="47167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&lt;label for="china"&gt;</a:t>
            </a:r>
            <a:r>
              <a:rPr lang="ko-KR" altLang="en-US" sz="1200" b="1" dirty="0" err="1"/>
              <a:t>짜장면</a:t>
            </a:r>
            <a:r>
              <a:rPr lang="en-US" altLang="ko-KR" sz="1200" b="1" dirty="0"/>
              <a:t>&lt;/label</a:t>
            </a:r>
            <a:r>
              <a:rPr lang="en-US" altLang="ko-KR" sz="1200" b="1" dirty="0" smtClean="0"/>
              <a:t>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input type="radio" name="china" </a:t>
            </a:r>
            <a:r>
              <a:rPr lang="en-US" altLang="ko-KR" sz="1200" b="1" dirty="0"/>
              <a:t>id="china"</a:t>
            </a:r>
            <a:r>
              <a:rPr lang="en-US" altLang="ko-KR" sz="1200" dirty="0"/>
              <a:t> value="1</a:t>
            </a:r>
            <a:r>
              <a:rPr lang="en-US" altLang="ko-KR" sz="1200" dirty="0" smtClean="0"/>
              <a:t>"&gt;</a:t>
            </a:r>
            <a:endParaRPr lang="en-US" altLang="ko-KR" sz="1200" dirty="0"/>
          </a:p>
        </p:txBody>
      </p:sp>
      <p:sp>
        <p:nvSpPr>
          <p:cNvPr id="6" name="타원 5"/>
          <p:cNvSpPr/>
          <p:nvPr/>
        </p:nvSpPr>
        <p:spPr>
          <a:xfrm>
            <a:off x="2073667" y="3468228"/>
            <a:ext cx="872824" cy="268919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4014701" y="3694143"/>
            <a:ext cx="802998" cy="268919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629" y="3542387"/>
            <a:ext cx="828675" cy="33337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9" name="직선 화살표 연결선 8"/>
          <p:cNvCxnSpPr>
            <a:stCxn id="6" idx="5"/>
            <a:endCxn id="7" idx="2"/>
          </p:cNvCxnSpPr>
          <p:nvPr/>
        </p:nvCxnSpPr>
        <p:spPr>
          <a:xfrm>
            <a:off x="2818669" y="3697765"/>
            <a:ext cx="1196032" cy="130838"/>
          </a:xfrm>
          <a:prstGeom prst="straightConnector1">
            <a:avLst/>
          </a:prstGeom>
          <a:ln w="9525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/>
          <p:cNvGrpSpPr/>
          <p:nvPr/>
        </p:nvGrpSpPr>
        <p:grpSpPr>
          <a:xfrm>
            <a:off x="1493005" y="2561883"/>
            <a:ext cx="5815299" cy="522030"/>
            <a:chOff x="1291837" y="2288146"/>
            <a:chExt cx="5815299" cy="522030"/>
          </a:xfrm>
        </p:grpSpPr>
        <p:sp>
          <p:nvSpPr>
            <p:cNvPr id="10" name="직사각형 9"/>
            <p:cNvSpPr/>
            <p:nvPr/>
          </p:nvSpPr>
          <p:spPr>
            <a:xfrm>
              <a:off x="1291837" y="2288146"/>
              <a:ext cx="4604444" cy="46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200" b="1" dirty="0"/>
                <a:t>&lt;label&gt;</a:t>
              </a:r>
              <a:r>
                <a:rPr lang="ko-KR" altLang="en-US" sz="1200" dirty="0" err="1"/>
                <a:t>짜장면</a:t>
              </a:r>
              <a:r>
                <a:rPr lang="en-US" altLang="ko-KR" sz="1200" dirty="0"/>
                <a:t> &lt;input type="radio" name="china" value="1"&gt;</a:t>
              </a:r>
            </a:p>
            <a:p>
              <a:pPr defTabSz="180000"/>
              <a:r>
                <a:rPr lang="en-US" altLang="ko-KR" sz="1200" b="1" dirty="0"/>
                <a:t>&lt;/label&gt;</a:t>
              </a:r>
            </a:p>
          </p:txBody>
        </p:sp>
        <p:pic>
          <p:nvPicPr>
            <p:cNvPr id="1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8461" y="2349138"/>
              <a:ext cx="828675" cy="333375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17" name="타원 16"/>
            <p:cNvSpPr/>
            <p:nvPr/>
          </p:nvSpPr>
          <p:spPr>
            <a:xfrm>
              <a:off x="1939909" y="2310424"/>
              <a:ext cx="504056" cy="243326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사각형 설명선 17"/>
            <p:cNvSpPr/>
            <p:nvPr/>
          </p:nvSpPr>
          <p:spPr>
            <a:xfrm>
              <a:off x="2515568" y="2627681"/>
              <a:ext cx="496729" cy="182495"/>
            </a:xfrm>
            <a:prstGeom prst="wedgeRoundRectCallout">
              <a:avLst>
                <a:gd name="adj1" fmla="val -87988"/>
                <a:gd name="adj2" fmla="val -91959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캡션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1499199" y="4461600"/>
            <a:ext cx="3667038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&lt;label&gt;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&lt;input type="radio" name="china" value="1</a:t>
            </a:r>
            <a:r>
              <a:rPr lang="en-US" altLang="ko-KR" sz="1200" dirty="0" smtClean="0"/>
              <a:t>"&gt;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ko-KR" altLang="en-US" sz="1200" dirty="0" err="1" smtClean="0"/>
              <a:t>짜장면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</a:t>
            </a:r>
            <a:r>
              <a:rPr lang="en-US" altLang="ko-KR" sz="1200" dirty="0" err="1"/>
              <a:t>src</a:t>
            </a:r>
            <a:r>
              <a:rPr lang="en-US" altLang="ko-KR" sz="1200" dirty="0" smtClean="0"/>
              <a:t>="</a:t>
            </a:r>
            <a:r>
              <a:rPr lang="en-US" altLang="ko-KR" sz="1200" dirty="0"/>
              <a:t>jajang</a:t>
            </a:r>
            <a:r>
              <a:rPr lang="en-US" altLang="ko-KR" sz="1200" dirty="0" smtClean="0"/>
              <a:t>.png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b="1" dirty="0"/>
              <a:t>&lt;/label&gt;</a:t>
            </a:r>
          </a:p>
        </p:txBody>
      </p:sp>
      <p:sp>
        <p:nvSpPr>
          <p:cNvPr id="19" name="타원 18"/>
          <p:cNvSpPr/>
          <p:nvPr/>
        </p:nvSpPr>
        <p:spPr>
          <a:xfrm>
            <a:off x="1709853" y="4823123"/>
            <a:ext cx="2520280" cy="290448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4305236" y="5022323"/>
            <a:ext cx="496729" cy="182495"/>
          </a:xfrm>
          <a:prstGeom prst="wedgeRoundRectCallout">
            <a:avLst>
              <a:gd name="adj1" fmla="val -76764"/>
              <a:gd name="adj2" fmla="val -4714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캡션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5242565" y="4307810"/>
            <a:ext cx="496729" cy="182495"/>
          </a:xfrm>
          <a:prstGeom prst="wedgeRoundRectCallout">
            <a:avLst>
              <a:gd name="adj1" fmla="val 49701"/>
              <a:gd name="adj2" fmla="val 14431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캡션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4" name="자유형 23"/>
          <p:cNvSpPr/>
          <p:nvPr/>
        </p:nvSpPr>
        <p:spPr>
          <a:xfrm>
            <a:off x="5684460" y="4362015"/>
            <a:ext cx="1623844" cy="1011201"/>
          </a:xfrm>
          <a:custGeom>
            <a:avLst/>
            <a:gdLst>
              <a:gd name="connsiteX0" fmla="*/ 135466 w 917807"/>
              <a:gd name="connsiteY0" fmla="*/ 42333 h 651933"/>
              <a:gd name="connsiteX1" fmla="*/ 93133 w 917807"/>
              <a:gd name="connsiteY1" fmla="*/ 84666 h 651933"/>
              <a:gd name="connsiteX2" fmla="*/ 76200 w 917807"/>
              <a:gd name="connsiteY2" fmla="*/ 135466 h 651933"/>
              <a:gd name="connsiteX3" fmla="*/ 25400 w 917807"/>
              <a:gd name="connsiteY3" fmla="*/ 203200 h 651933"/>
              <a:gd name="connsiteX4" fmla="*/ 0 w 917807"/>
              <a:gd name="connsiteY4" fmla="*/ 254000 h 651933"/>
              <a:gd name="connsiteX5" fmla="*/ 8466 w 917807"/>
              <a:gd name="connsiteY5" fmla="*/ 457200 h 651933"/>
              <a:gd name="connsiteX6" fmla="*/ 16933 w 917807"/>
              <a:gd name="connsiteY6" fmla="*/ 482600 h 651933"/>
              <a:gd name="connsiteX7" fmla="*/ 42333 w 917807"/>
              <a:gd name="connsiteY7" fmla="*/ 567266 h 651933"/>
              <a:gd name="connsiteX8" fmla="*/ 84666 w 917807"/>
              <a:gd name="connsiteY8" fmla="*/ 601133 h 651933"/>
              <a:gd name="connsiteX9" fmla="*/ 101600 w 917807"/>
              <a:gd name="connsiteY9" fmla="*/ 618066 h 651933"/>
              <a:gd name="connsiteX10" fmla="*/ 194733 w 917807"/>
              <a:gd name="connsiteY10" fmla="*/ 643466 h 651933"/>
              <a:gd name="connsiteX11" fmla="*/ 228600 w 917807"/>
              <a:gd name="connsiteY11" fmla="*/ 651933 h 651933"/>
              <a:gd name="connsiteX12" fmla="*/ 372533 w 917807"/>
              <a:gd name="connsiteY12" fmla="*/ 643466 h 651933"/>
              <a:gd name="connsiteX13" fmla="*/ 601133 w 917807"/>
              <a:gd name="connsiteY13" fmla="*/ 635000 h 651933"/>
              <a:gd name="connsiteX14" fmla="*/ 643466 w 917807"/>
              <a:gd name="connsiteY14" fmla="*/ 626533 h 651933"/>
              <a:gd name="connsiteX15" fmla="*/ 694266 w 917807"/>
              <a:gd name="connsiteY15" fmla="*/ 609600 h 651933"/>
              <a:gd name="connsiteX16" fmla="*/ 745066 w 917807"/>
              <a:gd name="connsiteY16" fmla="*/ 575733 h 651933"/>
              <a:gd name="connsiteX17" fmla="*/ 778933 w 917807"/>
              <a:gd name="connsiteY17" fmla="*/ 541866 h 651933"/>
              <a:gd name="connsiteX18" fmla="*/ 795866 w 917807"/>
              <a:gd name="connsiteY18" fmla="*/ 516466 h 651933"/>
              <a:gd name="connsiteX19" fmla="*/ 846666 w 917807"/>
              <a:gd name="connsiteY19" fmla="*/ 465666 h 651933"/>
              <a:gd name="connsiteX20" fmla="*/ 863600 w 917807"/>
              <a:gd name="connsiteY20" fmla="*/ 448733 h 651933"/>
              <a:gd name="connsiteX21" fmla="*/ 905933 w 917807"/>
              <a:gd name="connsiteY21" fmla="*/ 397933 h 651933"/>
              <a:gd name="connsiteX22" fmla="*/ 905933 w 917807"/>
              <a:gd name="connsiteY22" fmla="*/ 220133 h 651933"/>
              <a:gd name="connsiteX23" fmla="*/ 872066 w 917807"/>
              <a:gd name="connsiteY23" fmla="*/ 169333 h 651933"/>
              <a:gd name="connsiteX24" fmla="*/ 863600 w 917807"/>
              <a:gd name="connsiteY24" fmla="*/ 143933 h 651933"/>
              <a:gd name="connsiteX25" fmla="*/ 846666 w 917807"/>
              <a:gd name="connsiteY25" fmla="*/ 127000 h 651933"/>
              <a:gd name="connsiteX26" fmla="*/ 821266 w 917807"/>
              <a:gd name="connsiteY26" fmla="*/ 93133 h 651933"/>
              <a:gd name="connsiteX27" fmla="*/ 770466 w 917807"/>
              <a:gd name="connsiteY27" fmla="*/ 25400 h 651933"/>
              <a:gd name="connsiteX28" fmla="*/ 745066 w 917807"/>
              <a:gd name="connsiteY28" fmla="*/ 16933 h 651933"/>
              <a:gd name="connsiteX29" fmla="*/ 719666 w 917807"/>
              <a:gd name="connsiteY29" fmla="*/ 0 h 651933"/>
              <a:gd name="connsiteX30" fmla="*/ 262466 w 917807"/>
              <a:gd name="connsiteY30" fmla="*/ 8466 h 651933"/>
              <a:gd name="connsiteX31" fmla="*/ 177800 w 917807"/>
              <a:gd name="connsiteY31" fmla="*/ 25400 h 651933"/>
              <a:gd name="connsiteX32" fmla="*/ 135466 w 917807"/>
              <a:gd name="connsiteY32" fmla="*/ 59266 h 651933"/>
              <a:gd name="connsiteX33" fmla="*/ 135466 w 917807"/>
              <a:gd name="connsiteY33" fmla="*/ 42333 h 651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17807" h="651933">
                <a:moveTo>
                  <a:pt x="135466" y="42333"/>
                </a:moveTo>
                <a:cubicBezTo>
                  <a:pt x="128410" y="46566"/>
                  <a:pt x="103847" y="67830"/>
                  <a:pt x="93133" y="84666"/>
                </a:cubicBezTo>
                <a:cubicBezTo>
                  <a:pt x="83550" y="99725"/>
                  <a:pt x="88821" y="122845"/>
                  <a:pt x="76200" y="135466"/>
                </a:cubicBezTo>
                <a:cubicBezTo>
                  <a:pt x="56141" y="155525"/>
                  <a:pt x="34975" y="174477"/>
                  <a:pt x="25400" y="203200"/>
                </a:cubicBezTo>
                <a:cubicBezTo>
                  <a:pt x="13715" y="238253"/>
                  <a:pt x="21883" y="221174"/>
                  <a:pt x="0" y="254000"/>
                </a:cubicBezTo>
                <a:cubicBezTo>
                  <a:pt x="2822" y="321733"/>
                  <a:pt x="3458" y="389593"/>
                  <a:pt x="8466" y="457200"/>
                </a:cubicBezTo>
                <a:cubicBezTo>
                  <a:pt x="9125" y="466100"/>
                  <a:pt x="14997" y="473888"/>
                  <a:pt x="16933" y="482600"/>
                </a:cubicBezTo>
                <a:cubicBezTo>
                  <a:pt x="27167" y="528651"/>
                  <a:pt x="17949" y="530689"/>
                  <a:pt x="42333" y="567266"/>
                </a:cubicBezTo>
                <a:cubicBezTo>
                  <a:pt x="54016" y="584791"/>
                  <a:pt x="68488" y="588191"/>
                  <a:pt x="84666" y="601133"/>
                </a:cubicBezTo>
                <a:cubicBezTo>
                  <a:pt x="90899" y="606120"/>
                  <a:pt x="94460" y="614496"/>
                  <a:pt x="101600" y="618066"/>
                </a:cubicBezTo>
                <a:cubicBezTo>
                  <a:pt x="133324" y="633928"/>
                  <a:pt x="161283" y="636033"/>
                  <a:pt x="194733" y="643466"/>
                </a:cubicBezTo>
                <a:cubicBezTo>
                  <a:pt x="206092" y="645990"/>
                  <a:pt x="217311" y="649111"/>
                  <a:pt x="228600" y="651933"/>
                </a:cubicBezTo>
                <a:lnTo>
                  <a:pt x="372533" y="643466"/>
                </a:lnTo>
                <a:cubicBezTo>
                  <a:pt x="448707" y="640004"/>
                  <a:pt x="525029" y="639756"/>
                  <a:pt x="601133" y="635000"/>
                </a:cubicBezTo>
                <a:cubicBezTo>
                  <a:pt x="615495" y="634102"/>
                  <a:pt x="629583" y="630319"/>
                  <a:pt x="643466" y="626533"/>
                </a:cubicBezTo>
                <a:cubicBezTo>
                  <a:pt x="660686" y="621837"/>
                  <a:pt x="694266" y="609600"/>
                  <a:pt x="694266" y="609600"/>
                </a:cubicBezTo>
                <a:cubicBezTo>
                  <a:pt x="711199" y="598311"/>
                  <a:pt x="730675" y="590124"/>
                  <a:pt x="745066" y="575733"/>
                </a:cubicBezTo>
                <a:lnTo>
                  <a:pt x="778933" y="541866"/>
                </a:lnTo>
                <a:cubicBezTo>
                  <a:pt x="786128" y="534671"/>
                  <a:pt x="789106" y="524071"/>
                  <a:pt x="795866" y="516466"/>
                </a:cubicBezTo>
                <a:cubicBezTo>
                  <a:pt x="811776" y="498567"/>
                  <a:pt x="829733" y="482599"/>
                  <a:pt x="846666" y="465666"/>
                </a:cubicBezTo>
                <a:cubicBezTo>
                  <a:pt x="852311" y="460022"/>
                  <a:pt x="859172" y="455375"/>
                  <a:pt x="863600" y="448733"/>
                </a:cubicBezTo>
                <a:cubicBezTo>
                  <a:pt x="887175" y="413370"/>
                  <a:pt x="873338" y="430528"/>
                  <a:pt x="905933" y="397933"/>
                </a:cubicBezTo>
                <a:cubicBezTo>
                  <a:pt x="917259" y="329982"/>
                  <a:pt x="925716" y="303220"/>
                  <a:pt x="905933" y="220133"/>
                </a:cubicBezTo>
                <a:cubicBezTo>
                  <a:pt x="901219" y="200335"/>
                  <a:pt x="872066" y="169333"/>
                  <a:pt x="872066" y="169333"/>
                </a:cubicBezTo>
                <a:cubicBezTo>
                  <a:pt x="869244" y="160866"/>
                  <a:pt x="868192" y="151586"/>
                  <a:pt x="863600" y="143933"/>
                </a:cubicBezTo>
                <a:cubicBezTo>
                  <a:pt x="859493" y="137088"/>
                  <a:pt x="851776" y="133132"/>
                  <a:pt x="846666" y="127000"/>
                </a:cubicBezTo>
                <a:cubicBezTo>
                  <a:pt x="837632" y="116160"/>
                  <a:pt x="829358" y="104693"/>
                  <a:pt x="821266" y="93133"/>
                </a:cubicBezTo>
                <a:cubicBezTo>
                  <a:pt x="818218" y="88779"/>
                  <a:pt x="787966" y="35900"/>
                  <a:pt x="770466" y="25400"/>
                </a:cubicBezTo>
                <a:cubicBezTo>
                  <a:pt x="762813" y="20808"/>
                  <a:pt x="753048" y="20924"/>
                  <a:pt x="745066" y="16933"/>
                </a:cubicBezTo>
                <a:cubicBezTo>
                  <a:pt x="735965" y="12382"/>
                  <a:pt x="728133" y="5644"/>
                  <a:pt x="719666" y="0"/>
                </a:cubicBezTo>
                <a:lnTo>
                  <a:pt x="262466" y="8466"/>
                </a:lnTo>
                <a:cubicBezTo>
                  <a:pt x="245768" y="9013"/>
                  <a:pt x="199143" y="14728"/>
                  <a:pt x="177800" y="25400"/>
                </a:cubicBezTo>
                <a:cubicBezTo>
                  <a:pt x="136365" y="46117"/>
                  <a:pt x="166964" y="35643"/>
                  <a:pt x="135466" y="59266"/>
                </a:cubicBezTo>
                <a:cubicBezTo>
                  <a:pt x="130417" y="63052"/>
                  <a:pt x="142522" y="38100"/>
                  <a:pt x="135466" y="42333"/>
                </a:cubicBezTo>
                <a:close/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49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0152" y="2060848"/>
            <a:ext cx="2190688" cy="397461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442938" y="2004893"/>
            <a:ext cx="5256585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ko-KR" altLang="en-US" sz="1200" dirty="0"/>
              <a:t>캡션을 가진 라디오버튼</a:t>
            </a:r>
            <a:r>
              <a:rPr lang="en-US" altLang="ko-KR" sz="1200" dirty="0"/>
              <a:t>&lt;/title&gt;&lt;/head&gt;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먹고 싶은 것 하나만 선택</a:t>
            </a:r>
            <a:r>
              <a:rPr lang="en-US" altLang="ko-KR" sz="1200" dirty="0"/>
              <a:t>?(&amp;</a:t>
            </a:r>
            <a:r>
              <a:rPr lang="en-US" altLang="ko-KR" sz="1200" dirty="0" err="1"/>
              <a:t>lt;label&amp;gt</a:t>
            </a:r>
            <a:r>
              <a:rPr lang="en-US" altLang="ko-KR" sz="1200" dirty="0"/>
              <a:t>;</a:t>
            </a:r>
            <a:r>
              <a:rPr lang="ko-KR" altLang="en-US" sz="1200" dirty="0"/>
              <a:t>이용</a:t>
            </a:r>
            <a:r>
              <a:rPr lang="en-US" altLang="ko-KR" sz="1200" dirty="0"/>
              <a:t>)&lt;/h3&gt;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smtClean="0"/>
              <a:t>form&gt;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label&gt;</a:t>
            </a:r>
          </a:p>
          <a:p>
            <a:pPr defTabSz="180000"/>
            <a:r>
              <a:rPr lang="en-US" altLang="ko-KR" sz="1200" dirty="0" smtClean="0"/>
              <a:t>		&lt;</a:t>
            </a:r>
            <a:r>
              <a:rPr lang="en-US" altLang="ko-KR" sz="1200" dirty="0"/>
              <a:t>input type="radio" name="china" value="1"&gt;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ko-KR" altLang="en-US" sz="1200" dirty="0" err="1" smtClean="0"/>
              <a:t>짜장면</a:t>
            </a:r>
            <a:r>
              <a:rPr lang="ko-KR" altLang="en-US" sz="1200" dirty="0" smtClean="0"/>
              <a:t> 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</a:t>
            </a:r>
            <a:r>
              <a:rPr lang="en-US" altLang="ko-KR" sz="1200" dirty="0" smtClean="0"/>
              <a:t>media/</a:t>
            </a:r>
            <a:r>
              <a:rPr lang="en-US" altLang="ko-KR" sz="1200" dirty="0"/>
              <a:t>jajang</a:t>
            </a:r>
            <a:r>
              <a:rPr lang="en-US" altLang="ko-KR" sz="1200" dirty="0" smtClean="0"/>
              <a:t>.png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&lt;/</a:t>
            </a:r>
            <a:r>
              <a:rPr lang="en-US" altLang="ko-KR" sz="1200" b="1" dirty="0"/>
              <a:t>label&gt;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label&gt;</a:t>
            </a:r>
          </a:p>
          <a:p>
            <a:pPr defTabSz="180000"/>
            <a:r>
              <a:rPr lang="en-US" altLang="ko-KR" sz="1200" dirty="0" smtClean="0"/>
              <a:t>		&lt;</a:t>
            </a:r>
            <a:r>
              <a:rPr lang="en-US" altLang="ko-KR" sz="1200" dirty="0"/>
              <a:t>input type="radio" name="china" value="2" checked&gt;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ko-KR" altLang="en-US" sz="1200" dirty="0" smtClean="0"/>
              <a:t>짬뽕 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</a:t>
            </a:r>
            <a:r>
              <a:rPr lang="en-US" altLang="ko-KR" sz="1200" dirty="0" smtClean="0"/>
              <a:t>media/jjambbong.png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 smtClean="0"/>
              <a:t>	&lt;/</a:t>
            </a:r>
            <a:r>
              <a:rPr lang="en-US" altLang="ko-KR" sz="1200" dirty="0"/>
              <a:t>label&gt;&lt;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label&gt;</a:t>
            </a:r>
          </a:p>
          <a:p>
            <a:pPr defTabSz="180000"/>
            <a:r>
              <a:rPr lang="en-US" altLang="ko-KR" sz="1200" dirty="0" smtClean="0"/>
              <a:t>		&lt;</a:t>
            </a:r>
            <a:r>
              <a:rPr lang="en-US" altLang="ko-KR" sz="1200" dirty="0"/>
              <a:t>input type="radio" name="china" value="3"&gt;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ko-KR" altLang="en-US" sz="1200" dirty="0" smtClean="0"/>
              <a:t>탕수육 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</a:t>
            </a:r>
            <a:r>
              <a:rPr lang="en-US" altLang="ko-KR" sz="1200" dirty="0" smtClean="0"/>
              <a:t>media/</a:t>
            </a:r>
            <a:r>
              <a:rPr lang="en-US" altLang="ko-KR" sz="1200" dirty="0"/>
              <a:t>tangsuyuk</a:t>
            </a:r>
            <a:r>
              <a:rPr lang="en-US" altLang="ko-KR" sz="1200" dirty="0" smtClean="0"/>
              <a:t>.png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dirty="0" smtClean="0"/>
              <a:t>	&lt;/</a:t>
            </a:r>
            <a:r>
              <a:rPr lang="en-US" altLang="ko-KR" sz="1200" dirty="0"/>
              <a:t>label&gt;</a:t>
            </a:r>
          </a:p>
          <a:p>
            <a:pPr defTabSz="180000"/>
            <a:r>
              <a:rPr lang="en-US" altLang="ko-KR" sz="1200" dirty="0"/>
              <a:t>&lt;/form&gt;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3-13 &lt;label&gt;</a:t>
            </a:r>
            <a:r>
              <a:rPr lang="ko-KR" altLang="en-US" dirty="0"/>
              <a:t>로 라디오버튼에 캡션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167739" y="3609112"/>
            <a:ext cx="1512168" cy="792088"/>
          </a:xfrm>
          <a:custGeom>
            <a:avLst/>
            <a:gdLst>
              <a:gd name="connsiteX0" fmla="*/ 135466 w 917807"/>
              <a:gd name="connsiteY0" fmla="*/ 42333 h 651933"/>
              <a:gd name="connsiteX1" fmla="*/ 93133 w 917807"/>
              <a:gd name="connsiteY1" fmla="*/ 84666 h 651933"/>
              <a:gd name="connsiteX2" fmla="*/ 76200 w 917807"/>
              <a:gd name="connsiteY2" fmla="*/ 135466 h 651933"/>
              <a:gd name="connsiteX3" fmla="*/ 25400 w 917807"/>
              <a:gd name="connsiteY3" fmla="*/ 203200 h 651933"/>
              <a:gd name="connsiteX4" fmla="*/ 0 w 917807"/>
              <a:gd name="connsiteY4" fmla="*/ 254000 h 651933"/>
              <a:gd name="connsiteX5" fmla="*/ 8466 w 917807"/>
              <a:gd name="connsiteY5" fmla="*/ 457200 h 651933"/>
              <a:gd name="connsiteX6" fmla="*/ 16933 w 917807"/>
              <a:gd name="connsiteY6" fmla="*/ 482600 h 651933"/>
              <a:gd name="connsiteX7" fmla="*/ 42333 w 917807"/>
              <a:gd name="connsiteY7" fmla="*/ 567266 h 651933"/>
              <a:gd name="connsiteX8" fmla="*/ 84666 w 917807"/>
              <a:gd name="connsiteY8" fmla="*/ 601133 h 651933"/>
              <a:gd name="connsiteX9" fmla="*/ 101600 w 917807"/>
              <a:gd name="connsiteY9" fmla="*/ 618066 h 651933"/>
              <a:gd name="connsiteX10" fmla="*/ 194733 w 917807"/>
              <a:gd name="connsiteY10" fmla="*/ 643466 h 651933"/>
              <a:gd name="connsiteX11" fmla="*/ 228600 w 917807"/>
              <a:gd name="connsiteY11" fmla="*/ 651933 h 651933"/>
              <a:gd name="connsiteX12" fmla="*/ 372533 w 917807"/>
              <a:gd name="connsiteY12" fmla="*/ 643466 h 651933"/>
              <a:gd name="connsiteX13" fmla="*/ 601133 w 917807"/>
              <a:gd name="connsiteY13" fmla="*/ 635000 h 651933"/>
              <a:gd name="connsiteX14" fmla="*/ 643466 w 917807"/>
              <a:gd name="connsiteY14" fmla="*/ 626533 h 651933"/>
              <a:gd name="connsiteX15" fmla="*/ 694266 w 917807"/>
              <a:gd name="connsiteY15" fmla="*/ 609600 h 651933"/>
              <a:gd name="connsiteX16" fmla="*/ 745066 w 917807"/>
              <a:gd name="connsiteY16" fmla="*/ 575733 h 651933"/>
              <a:gd name="connsiteX17" fmla="*/ 778933 w 917807"/>
              <a:gd name="connsiteY17" fmla="*/ 541866 h 651933"/>
              <a:gd name="connsiteX18" fmla="*/ 795866 w 917807"/>
              <a:gd name="connsiteY18" fmla="*/ 516466 h 651933"/>
              <a:gd name="connsiteX19" fmla="*/ 846666 w 917807"/>
              <a:gd name="connsiteY19" fmla="*/ 465666 h 651933"/>
              <a:gd name="connsiteX20" fmla="*/ 863600 w 917807"/>
              <a:gd name="connsiteY20" fmla="*/ 448733 h 651933"/>
              <a:gd name="connsiteX21" fmla="*/ 905933 w 917807"/>
              <a:gd name="connsiteY21" fmla="*/ 397933 h 651933"/>
              <a:gd name="connsiteX22" fmla="*/ 905933 w 917807"/>
              <a:gd name="connsiteY22" fmla="*/ 220133 h 651933"/>
              <a:gd name="connsiteX23" fmla="*/ 872066 w 917807"/>
              <a:gd name="connsiteY23" fmla="*/ 169333 h 651933"/>
              <a:gd name="connsiteX24" fmla="*/ 863600 w 917807"/>
              <a:gd name="connsiteY24" fmla="*/ 143933 h 651933"/>
              <a:gd name="connsiteX25" fmla="*/ 846666 w 917807"/>
              <a:gd name="connsiteY25" fmla="*/ 127000 h 651933"/>
              <a:gd name="connsiteX26" fmla="*/ 821266 w 917807"/>
              <a:gd name="connsiteY26" fmla="*/ 93133 h 651933"/>
              <a:gd name="connsiteX27" fmla="*/ 770466 w 917807"/>
              <a:gd name="connsiteY27" fmla="*/ 25400 h 651933"/>
              <a:gd name="connsiteX28" fmla="*/ 745066 w 917807"/>
              <a:gd name="connsiteY28" fmla="*/ 16933 h 651933"/>
              <a:gd name="connsiteX29" fmla="*/ 719666 w 917807"/>
              <a:gd name="connsiteY29" fmla="*/ 0 h 651933"/>
              <a:gd name="connsiteX30" fmla="*/ 262466 w 917807"/>
              <a:gd name="connsiteY30" fmla="*/ 8466 h 651933"/>
              <a:gd name="connsiteX31" fmla="*/ 177800 w 917807"/>
              <a:gd name="connsiteY31" fmla="*/ 25400 h 651933"/>
              <a:gd name="connsiteX32" fmla="*/ 135466 w 917807"/>
              <a:gd name="connsiteY32" fmla="*/ 59266 h 651933"/>
              <a:gd name="connsiteX33" fmla="*/ 135466 w 917807"/>
              <a:gd name="connsiteY33" fmla="*/ 42333 h 651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17807" h="651933">
                <a:moveTo>
                  <a:pt x="135466" y="42333"/>
                </a:moveTo>
                <a:cubicBezTo>
                  <a:pt x="128410" y="46566"/>
                  <a:pt x="103847" y="67830"/>
                  <a:pt x="93133" y="84666"/>
                </a:cubicBezTo>
                <a:cubicBezTo>
                  <a:pt x="83550" y="99725"/>
                  <a:pt x="88821" y="122845"/>
                  <a:pt x="76200" y="135466"/>
                </a:cubicBezTo>
                <a:cubicBezTo>
                  <a:pt x="56141" y="155525"/>
                  <a:pt x="34975" y="174477"/>
                  <a:pt x="25400" y="203200"/>
                </a:cubicBezTo>
                <a:cubicBezTo>
                  <a:pt x="13715" y="238253"/>
                  <a:pt x="21883" y="221174"/>
                  <a:pt x="0" y="254000"/>
                </a:cubicBezTo>
                <a:cubicBezTo>
                  <a:pt x="2822" y="321733"/>
                  <a:pt x="3458" y="389593"/>
                  <a:pt x="8466" y="457200"/>
                </a:cubicBezTo>
                <a:cubicBezTo>
                  <a:pt x="9125" y="466100"/>
                  <a:pt x="14997" y="473888"/>
                  <a:pt x="16933" y="482600"/>
                </a:cubicBezTo>
                <a:cubicBezTo>
                  <a:pt x="27167" y="528651"/>
                  <a:pt x="17949" y="530689"/>
                  <a:pt x="42333" y="567266"/>
                </a:cubicBezTo>
                <a:cubicBezTo>
                  <a:pt x="54016" y="584791"/>
                  <a:pt x="68488" y="588191"/>
                  <a:pt x="84666" y="601133"/>
                </a:cubicBezTo>
                <a:cubicBezTo>
                  <a:pt x="90899" y="606120"/>
                  <a:pt x="94460" y="614496"/>
                  <a:pt x="101600" y="618066"/>
                </a:cubicBezTo>
                <a:cubicBezTo>
                  <a:pt x="133324" y="633928"/>
                  <a:pt x="161283" y="636033"/>
                  <a:pt x="194733" y="643466"/>
                </a:cubicBezTo>
                <a:cubicBezTo>
                  <a:pt x="206092" y="645990"/>
                  <a:pt x="217311" y="649111"/>
                  <a:pt x="228600" y="651933"/>
                </a:cubicBezTo>
                <a:lnTo>
                  <a:pt x="372533" y="643466"/>
                </a:lnTo>
                <a:cubicBezTo>
                  <a:pt x="448707" y="640004"/>
                  <a:pt x="525029" y="639756"/>
                  <a:pt x="601133" y="635000"/>
                </a:cubicBezTo>
                <a:cubicBezTo>
                  <a:pt x="615495" y="634102"/>
                  <a:pt x="629583" y="630319"/>
                  <a:pt x="643466" y="626533"/>
                </a:cubicBezTo>
                <a:cubicBezTo>
                  <a:pt x="660686" y="621837"/>
                  <a:pt x="694266" y="609600"/>
                  <a:pt x="694266" y="609600"/>
                </a:cubicBezTo>
                <a:cubicBezTo>
                  <a:pt x="711199" y="598311"/>
                  <a:pt x="730675" y="590124"/>
                  <a:pt x="745066" y="575733"/>
                </a:cubicBezTo>
                <a:lnTo>
                  <a:pt x="778933" y="541866"/>
                </a:lnTo>
                <a:cubicBezTo>
                  <a:pt x="786128" y="534671"/>
                  <a:pt x="789106" y="524071"/>
                  <a:pt x="795866" y="516466"/>
                </a:cubicBezTo>
                <a:cubicBezTo>
                  <a:pt x="811776" y="498567"/>
                  <a:pt x="829733" y="482599"/>
                  <a:pt x="846666" y="465666"/>
                </a:cubicBezTo>
                <a:cubicBezTo>
                  <a:pt x="852311" y="460022"/>
                  <a:pt x="859172" y="455375"/>
                  <a:pt x="863600" y="448733"/>
                </a:cubicBezTo>
                <a:cubicBezTo>
                  <a:pt x="887175" y="413370"/>
                  <a:pt x="873338" y="430528"/>
                  <a:pt x="905933" y="397933"/>
                </a:cubicBezTo>
                <a:cubicBezTo>
                  <a:pt x="917259" y="329982"/>
                  <a:pt x="925716" y="303220"/>
                  <a:pt x="905933" y="220133"/>
                </a:cubicBezTo>
                <a:cubicBezTo>
                  <a:pt x="901219" y="200335"/>
                  <a:pt x="872066" y="169333"/>
                  <a:pt x="872066" y="169333"/>
                </a:cubicBezTo>
                <a:cubicBezTo>
                  <a:pt x="869244" y="160866"/>
                  <a:pt x="868192" y="151586"/>
                  <a:pt x="863600" y="143933"/>
                </a:cubicBezTo>
                <a:cubicBezTo>
                  <a:pt x="859493" y="137088"/>
                  <a:pt x="851776" y="133132"/>
                  <a:pt x="846666" y="127000"/>
                </a:cubicBezTo>
                <a:cubicBezTo>
                  <a:pt x="837632" y="116160"/>
                  <a:pt x="829358" y="104693"/>
                  <a:pt x="821266" y="93133"/>
                </a:cubicBezTo>
                <a:cubicBezTo>
                  <a:pt x="818218" y="88779"/>
                  <a:pt x="787966" y="35900"/>
                  <a:pt x="770466" y="25400"/>
                </a:cubicBezTo>
                <a:cubicBezTo>
                  <a:pt x="762813" y="20808"/>
                  <a:pt x="753048" y="20924"/>
                  <a:pt x="745066" y="16933"/>
                </a:cubicBezTo>
                <a:cubicBezTo>
                  <a:pt x="735965" y="12382"/>
                  <a:pt x="728133" y="5644"/>
                  <a:pt x="719666" y="0"/>
                </a:cubicBezTo>
                <a:lnTo>
                  <a:pt x="262466" y="8466"/>
                </a:lnTo>
                <a:cubicBezTo>
                  <a:pt x="245768" y="9013"/>
                  <a:pt x="199143" y="14728"/>
                  <a:pt x="177800" y="25400"/>
                </a:cubicBezTo>
                <a:cubicBezTo>
                  <a:pt x="136365" y="46117"/>
                  <a:pt x="166964" y="35643"/>
                  <a:pt x="135466" y="59266"/>
                </a:cubicBezTo>
                <a:cubicBezTo>
                  <a:pt x="130417" y="63052"/>
                  <a:pt x="142522" y="38100"/>
                  <a:pt x="135466" y="42333"/>
                </a:cubicBezTo>
                <a:close/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7602644" y="3321080"/>
            <a:ext cx="988867" cy="442674"/>
          </a:xfrm>
          <a:prstGeom prst="wedgeRoundRectCallout">
            <a:avLst>
              <a:gd name="adj1" fmla="val -52339"/>
              <a:gd name="adj2" fmla="val 772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&lt;label&gt;</a:t>
            </a:r>
            <a:r>
              <a:rPr lang="ko-KR" altLang="en-US" sz="1000" dirty="0" smtClean="0"/>
              <a:t>로</a:t>
            </a:r>
            <a:endParaRPr lang="en-US" altLang="ko-KR" sz="1000" dirty="0" smtClean="0"/>
          </a:p>
          <a:p>
            <a:r>
              <a:rPr lang="ko-KR" altLang="en-US" sz="1000" dirty="0" smtClean="0"/>
              <a:t>캡션 감싸기</a:t>
            </a:r>
            <a:endParaRPr lang="ko-KR" altLang="en-US" sz="1000" dirty="0"/>
          </a:p>
        </p:txBody>
      </p:sp>
      <p:sp>
        <p:nvSpPr>
          <p:cNvPr id="10" name="TextBox 9"/>
          <p:cNvSpPr txBox="1"/>
          <p:nvPr/>
        </p:nvSpPr>
        <p:spPr>
          <a:xfrm>
            <a:off x="7602644" y="4329192"/>
            <a:ext cx="869351" cy="442674"/>
          </a:xfrm>
          <a:prstGeom prst="wedgeRoundRectCallout">
            <a:avLst>
              <a:gd name="adj1" fmla="val -78713"/>
              <a:gd name="adj2" fmla="val -7817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캡션 부분</a:t>
            </a:r>
            <a:endParaRPr lang="en-US" altLang="ko-KR" sz="1000" dirty="0" smtClean="0"/>
          </a:p>
          <a:p>
            <a:r>
              <a:rPr lang="ko-KR" altLang="en-US" sz="1000" dirty="0" smtClean="0"/>
              <a:t>클릭 가능</a:t>
            </a:r>
            <a:endParaRPr lang="ko-KR" altLang="en-US" sz="1000" dirty="0"/>
          </a:p>
        </p:txBody>
      </p:sp>
      <p:sp>
        <p:nvSpPr>
          <p:cNvPr id="6" name="직사각형 5"/>
          <p:cNvSpPr/>
          <p:nvPr/>
        </p:nvSpPr>
        <p:spPr>
          <a:xfrm>
            <a:off x="546026" y="1393031"/>
            <a:ext cx="758481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&lt;label&gt;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태그를 이용하여 예제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3-10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의 라디오버튼에 캡션을 삽입하라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SourceCode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77122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HTML5 </a:t>
            </a:r>
            <a:r>
              <a:rPr lang="ko-KR" altLang="en-US" dirty="0" err="1"/>
              <a:t>시맨틱</a:t>
            </a:r>
            <a:r>
              <a:rPr lang="ko-KR" altLang="en-US" dirty="0"/>
              <a:t> 태그로 구조화한 웹 페이지 </a:t>
            </a:r>
            <a:r>
              <a:rPr lang="ko-KR" altLang="en-US" dirty="0" smtClean="0"/>
              <a:t>사례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830622" y="1629039"/>
            <a:ext cx="3456385" cy="3888433"/>
            <a:chOff x="1704230" y="1741571"/>
            <a:chExt cx="3456385" cy="3888433"/>
          </a:xfrm>
        </p:grpSpPr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04230" y="1741571"/>
              <a:ext cx="3456385" cy="38884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1" name="그룹 10"/>
            <p:cNvGrpSpPr/>
            <p:nvPr/>
          </p:nvGrpSpPr>
          <p:grpSpPr>
            <a:xfrm>
              <a:off x="1776239" y="2029603"/>
              <a:ext cx="3312368" cy="3528392"/>
              <a:chOff x="1331640" y="1916832"/>
              <a:chExt cx="3312368" cy="3528392"/>
            </a:xfrm>
          </p:grpSpPr>
          <p:sp>
            <p:nvSpPr>
              <p:cNvPr id="5" name="직사각형 4"/>
              <p:cNvSpPr/>
              <p:nvPr/>
            </p:nvSpPr>
            <p:spPr>
              <a:xfrm>
                <a:off x="1331640" y="1916832"/>
                <a:ext cx="3312368" cy="352839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모서리가 둥근 직사각형 5"/>
              <p:cNvSpPr/>
              <p:nvPr/>
            </p:nvSpPr>
            <p:spPr>
              <a:xfrm>
                <a:off x="1398960" y="1988840"/>
                <a:ext cx="3168352" cy="432048"/>
              </a:xfrm>
              <a:prstGeom prst="roundRect">
                <a:avLst>
                  <a:gd name="adj" fmla="val 6869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ko-KR" sz="1400" dirty="0" smtClean="0">
                    <a:solidFill>
                      <a:srgbClr val="C00000"/>
                    </a:solidFill>
                  </a:rPr>
                  <a:t>&lt;header&gt;</a:t>
                </a:r>
                <a:endParaRPr lang="ko-KR" altLang="en-US" sz="1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8" name="모서리가 둥근 직사각형 7"/>
              <p:cNvSpPr/>
              <p:nvPr/>
            </p:nvSpPr>
            <p:spPr>
              <a:xfrm>
                <a:off x="1395322" y="4894561"/>
                <a:ext cx="3168352" cy="478655"/>
              </a:xfrm>
              <a:prstGeom prst="roundRect">
                <a:avLst>
                  <a:gd name="adj" fmla="val 4285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ko-KR" sz="1400" dirty="0" smtClean="0">
                    <a:solidFill>
                      <a:srgbClr val="C00000"/>
                    </a:solidFill>
                  </a:rPr>
                  <a:t>&lt;footer&gt;</a:t>
                </a:r>
                <a:endParaRPr lang="ko-KR" altLang="en-US" sz="1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7" name="모서리가 둥근 직사각형 6"/>
              <p:cNvSpPr/>
              <p:nvPr/>
            </p:nvSpPr>
            <p:spPr>
              <a:xfrm>
                <a:off x="1409138" y="2528898"/>
                <a:ext cx="720080" cy="2268253"/>
              </a:xfrm>
              <a:prstGeom prst="roundRect">
                <a:avLst>
                  <a:gd name="adj" fmla="val 843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ko-KR" sz="1400" dirty="0">
                    <a:solidFill>
                      <a:srgbClr val="C00000"/>
                    </a:solidFill>
                  </a:rPr>
                  <a:t>&lt;</a:t>
                </a:r>
                <a:r>
                  <a:rPr lang="en-US" altLang="ko-KR" sz="1400" dirty="0" err="1">
                    <a:solidFill>
                      <a:srgbClr val="C00000"/>
                    </a:solidFill>
                  </a:rPr>
                  <a:t>nav</a:t>
                </a:r>
                <a:r>
                  <a:rPr lang="en-US" altLang="ko-KR" sz="1400" dirty="0">
                    <a:solidFill>
                      <a:srgbClr val="C00000"/>
                    </a:solidFill>
                  </a:rPr>
                  <a:t>&gt;</a:t>
                </a:r>
                <a:endParaRPr lang="ko-KR" altLang="en-US" sz="1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9" name="모서리가 둥근 직사각형 8"/>
              <p:cNvSpPr/>
              <p:nvPr/>
            </p:nvSpPr>
            <p:spPr>
              <a:xfrm>
                <a:off x="2195736" y="2528898"/>
                <a:ext cx="1584176" cy="2268253"/>
              </a:xfrm>
              <a:prstGeom prst="roundRect">
                <a:avLst>
                  <a:gd name="adj" fmla="val 5978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rtlCol="0" anchor="t"/>
              <a:lstStyle/>
              <a:p>
                <a:pPr algn="ctr"/>
                <a:r>
                  <a:rPr lang="en-US" altLang="ko-KR" sz="1400" dirty="0" smtClean="0">
                    <a:solidFill>
                      <a:srgbClr val="C00000"/>
                    </a:solidFill>
                  </a:rPr>
                  <a:t>&lt;section&gt;</a:t>
                </a:r>
              </a:p>
              <a:p>
                <a:pPr algn="ctr"/>
                <a:endParaRPr lang="en-US" altLang="ko-KR" sz="1400" dirty="0">
                  <a:solidFill>
                    <a:srgbClr val="C00000"/>
                  </a:solidFill>
                </a:endParaRPr>
              </a:p>
              <a:p>
                <a:pPr algn="ctr"/>
                <a:endParaRPr lang="en-US" altLang="ko-KR" sz="1400" dirty="0" smtClean="0">
                  <a:solidFill>
                    <a:srgbClr val="C00000"/>
                  </a:solidFill>
                </a:endParaRPr>
              </a:p>
              <a:p>
                <a:pPr algn="ctr"/>
                <a:endParaRPr lang="en-US" altLang="ko-KR" sz="1400" dirty="0">
                  <a:solidFill>
                    <a:srgbClr val="C00000"/>
                  </a:solidFill>
                </a:endParaRPr>
              </a:p>
              <a:p>
                <a:pPr algn="ctr"/>
                <a:endParaRPr lang="en-US" altLang="ko-KR" sz="1400" dirty="0" smtClean="0">
                  <a:solidFill>
                    <a:srgbClr val="C00000"/>
                  </a:solidFill>
                </a:endParaRPr>
              </a:p>
              <a:p>
                <a:pPr algn="ctr"/>
                <a:endParaRPr lang="en-US" altLang="ko-KR" sz="1400" dirty="0">
                  <a:solidFill>
                    <a:srgbClr val="C00000"/>
                  </a:solidFill>
                </a:endParaRPr>
              </a:p>
              <a:p>
                <a:pPr algn="ctr"/>
                <a:endParaRPr lang="en-US" altLang="ko-KR" sz="1400" dirty="0" smtClean="0">
                  <a:solidFill>
                    <a:srgbClr val="C00000"/>
                  </a:solidFill>
                </a:endParaRPr>
              </a:p>
              <a:p>
                <a:pPr algn="ctr"/>
                <a:endParaRPr lang="en-US" altLang="ko-KR" sz="1400" dirty="0">
                  <a:solidFill>
                    <a:srgbClr val="C00000"/>
                  </a:solidFill>
                </a:endParaRPr>
              </a:p>
              <a:p>
                <a:pPr algn="ctr"/>
                <a:endParaRPr lang="en-US" altLang="ko-KR" sz="1400" dirty="0" smtClean="0">
                  <a:solidFill>
                    <a:srgbClr val="C00000"/>
                  </a:solidFill>
                </a:endParaRPr>
              </a:p>
              <a:p>
                <a:pPr algn="ctr"/>
                <a:endParaRPr lang="en-US" altLang="ko-KR" sz="1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3" name="모서리가 둥근 직사각형 12"/>
              <p:cNvSpPr/>
              <p:nvPr/>
            </p:nvSpPr>
            <p:spPr>
              <a:xfrm>
                <a:off x="2273755" y="2827535"/>
                <a:ext cx="1428138" cy="364893"/>
              </a:xfrm>
              <a:prstGeom prst="roundRect">
                <a:avLst>
                  <a:gd name="adj" fmla="val 5065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ko-KR" sz="1400" dirty="0" smtClean="0">
                    <a:solidFill>
                      <a:srgbClr val="C00000"/>
                    </a:solidFill>
                  </a:rPr>
                  <a:t>&lt;header&gt;</a:t>
                </a:r>
                <a:endParaRPr lang="ko-KR" altLang="en-US" sz="1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4" name="모서리가 둥근 직사각형 13"/>
              <p:cNvSpPr/>
              <p:nvPr/>
            </p:nvSpPr>
            <p:spPr>
              <a:xfrm>
                <a:off x="2273755" y="3284984"/>
                <a:ext cx="1428138" cy="1008112"/>
              </a:xfrm>
              <a:prstGeom prst="roundRect">
                <a:avLst>
                  <a:gd name="adj" fmla="val 4069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ko-KR" sz="1400" dirty="0" smtClean="0">
                    <a:solidFill>
                      <a:srgbClr val="C00000"/>
                    </a:solidFill>
                  </a:rPr>
                  <a:t>&lt;article&gt;</a:t>
                </a:r>
                <a:endParaRPr lang="ko-KR" altLang="en-US" sz="1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5" name="모서리가 둥근 직사각형 14"/>
              <p:cNvSpPr/>
              <p:nvPr/>
            </p:nvSpPr>
            <p:spPr>
              <a:xfrm>
                <a:off x="2273755" y="4365104"/>
                <a:ext cx="1428138" cy="364893"/>
              </a:xfrm>
              <a:prstGeom prst="roundRect">
                <a:avLst>
                  <a:gd name="adj" fmla="val 970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ko-KR" sz="1400" dirty="0" smtClean="0">
                    <a:solidFill>
                      <a:srgbClr val="C00000"/>
                    </a:solidFill>
                  </a:rPr>
                  <a:t>&lt;footer&gt;</a:t>
                </a:r>
                <a:endParaRPr lang="ko-KR" altLang="en-US" sz="1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6" name="모서리가 둥근 직사각형 15"/>
              <p:cNvSpPr/>
              <p:nvPr/>
            </p:nvSpPr>
            <p:spPr>
              <a:xfrm>
                <a:off x="3864471" y="2551663"/>
                <a:ext cx="720080" cy="2268253"/>
              </a:xfrm>
              <a:prstGeom prst="roundRect">
                <a:avLst>
                  <a:gd name="adj" fmla="val 4909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ko-KR" sz="1400" dirty="0" smtClean="0">
                    <a:solidFill>
                      <a:srgbClr val="C00000"/>
                    </a:solidFill>
                  </a:rPr>
                  <a:t>&lt;aside&gt;</a:t>
                </a:r>
                <a:endParaRPr lang="ko-KR" altLang="en-US" sz="1400" dirty="0">
                  <a:solidFill>
                    <a:srgbClr val="C00000"/>
                  </a:solidFill>
                </a:endParaRPr>
              </a:p>
            </p:txBody>
          </p:sp>
        </p:grpSp>
      </p:grpSp>
      <p:grpSp>
        <p:nvGrpSpPr>
          <p:cNvPr id="31" name="그룹 30"/>
          <p:cNvGrpSpPr/>
          <p:nvPr/>
        </p:nvGrpSpPr>
        <p:grpSpPr>
          <a:xfrm>
            <a:off x="4686300" y="1634607"/>
            <a:ext cx="3456385" cy="3888433"/>
            <a:chOff x="5311749" y="1692581"/>
            <a:chExt cx="3456385" cy="3888433"/>
          </a:xfrm>
        </p:grpSpPr>
        <p:pic>
          <p:nvPicPr>
            <p:cNvPr id="20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11749" y="1692581"/>
              <a:ext cx="3456385" cy="38884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직사각형 20"/>
            <p:cNvSpPr/>
            <p:nvPr/>
          </p:nvSpPr>
          <p:spPr>
            <a:xfrm>
              <a:off x="5388638" y="1989080"/>
              <a:ext cx="3312368" cy="352839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5468504" y="2068976"/>
              <a:ext cx="3168352" cy="319276"/>
            </a:xfrm>
            <a:prstGeom prst="roundRect">
              <a:avLst>
                <a:gd name="adj" fmla="val 6869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400" dirty="0" smtClean="0">
                  <a:solidFill>
                    <a:srgbClr val="C00000"/>
                  </a:solidFill>
                </a:rPr>
                <a:t>&lt;header&gt;</a:t>
              </a:r>
              <a:endParaRPr lang="ko-KR" altLang="en-US" sz="1400" dirty="0">
                <a:solidFill>
                  <a:srgbClr val="C00000"/>
                </a:solidFill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5452320" y="5116668"/>
              <a:ext cx="3168352" cy="328796"/>
            </a:xfrm>
            <a:prstGeom prst="roundRect">
              <a:avLst>
                <a:gd name="adj" fmla="val 428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400" dirty="0" smtClean="0">
                  <a:solidFill>
                    <a:srgbClr val="C00000"/>
                  </a:solidFill>
                </a:rPr>
                <a:t>&lt;footer&gt;</a:t>
              </a:r>
              <a:endParaRPr lang="ko-KR" altLang="en-US" sz="1400" dirty="0">
                <a:solidFill>
                  <a:srgbClr val="C00000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5466136" y="2451827"/>
              <a:ext cx="3154536" cy="298637"/>
            </a:xfrm>
            <a:prstGeom prst="roundRect">
              <a:avLst>
                <a:gd name="adj" fmla="val 8436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400" dirty="0">
                  <a:solidFill>
                    <a:srgbClr val="C00000"/>
                  </a:solidFill>
                </a:rPr>
                <a:t>&lt;</a:t>
              </a:r>
              <a:r>
                <a:rPr lang="en-US" altLang="ko-KR" sz="1400" dirty="0" err="1">
                  <a:solidFill>
                    <a:srgbClr val="C00000"/>
                  </a:solidFill>
                </a:rPr>
                <a:t>nav</a:t>
              </a:r>
              <a:r>
                <a:rPr lang="en-US" altLang="ko-KR" sz="1400" dirty="0">
                  <a:solidFill>
                    <a:srgbClr val="C00000"/>
                  </a:solidFill>
                </a:rPr>
                <a:t>&gt;</a:t>
              </a:r>
              <a:endParaRPr lang="ko-KR" altLang="en-US" sz="1400" dirty="0">
                <a:solidFill>
                  <a:srgbClr val="C00000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5466135" y="2843656"/>
              <a:ext cx="2332025" cy="976868"/>
            </a:xfrm>
            <a:prstGeom prst="roundRect">
              <a:avLst>
                <a:gd name="adj" fmla="val 597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rtlCol="0" anchor="ctr"/>
            <a:lstStyle/>
            <a:p>
              <a:pPr algn="ctr"/>
              <a:endParaRPr lang="en-US" altLang="ko-KR" sz="14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en-US" altLang="ko-KR" sz="1400" dirty="0" smtClean="0">
                  <a:solidFill>
                    <a:srgbClr val="C00000"/>
                  </a:solidFill>
                </a:rPr>
                <a:t>&lt;section&gt;</a:t>
              </a:r>
            </a:p>
            <a:p>
              <a:pPr algn="ctr"/>
              <a:endParaRPr lang="en-US" altLang="ko-KR" sz="14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400" dirty="0">
                <a:solidFill>
                  <a:srgbClr val="C00000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7870169" y="2848178"/>
              <a:ext cx="766687" cy="612306"/>
            </a:xfrm>
            <a:prstGeom prst="roundRect">
              <a:avLst>
                <a:gd name="adj" fmla="val 4069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400" dirty="0" smtClean="0">
                  <a:solidFill>
                    <a:srgbClr val="C00000"/>
                  </a:solidFill>
                </a:rPr>
                <a:t>&lt;article&gt;</a:t>
              </a:r>
              <a:endParaRPr lang="ko-KR" altLang="en-US" sz="1400" dirty="0">
                <a:solidFill>
                  <a:srgbClr val="C00000"/>
                </a:solidFill>
              </a:endParaRPr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7870169" y="3532492"/>
              <a:ext cx="750503" cy="1512168"/>
            </a:xfrm>
            <a:prstGeom prst="roundRect">
              <a:avLst>
                <a:gd name="adj" fmla="val 4909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400" dirty="0" smtClean="0">
                  <a:solidFill>
                    <a:srgbClr val="C00000"/>
                  </a:solidFill>
                </a:rPr>
                <a:t>&lt;aside&gt;</a:t>
              </a:r>
              <a:endParaRPr lang="ko-KR" altLang="en-US" sz="1400" dirty="0">
                <a:solidFill>
                  <a:srgbClr val="C00000"/>
                </a:solidFill>
              </a:endParaRPr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5468504" y="3861536"/>
              <a:ext cx="2332025" cy="1183124"/>
            </a:xfrm>
            <a:prstGeom prst="roundRect">
              <a:avLst>
                <a:gd name="adj" fmla="val 597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rtlCol="0" anchor="ctr"/>
            <a:lstStyle/>
            <a:p>
              <a:pPr algn="ctr"/>
              <a:r>
                <a:rPr lang="en-US" altLang="ko-KR" sz="1400" dirty="0" smtClean="0">
                  <a:solidFill>
                    <a:srgbClr val="C00000"/>
                  </a:solidFill>
                </a:rPr>
                <a:t>&lt;section&gt;</a:t>
              </a:r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5527773" y="3944463"/>
              <a:ext cx="2224431" cy="236101"/>
            </a:xfrm>
            <a:prstGeom prst="roundRect">
              <a:avLst>
                <a:gd name="adj" fmla="val 22996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400" dirty="0" smtClean="0">
                  <a:solidFill>
                    <a:srgbClr val="C00000"/>
                  </a:solidFill>
                </a:rPr>
                <a:t>&lt;header&gt;</a:t>
              </a:r>
              <a:endParaRPr lang="ko-KR" altLang="en-US" sz="1400" dirty="0">
                <a:solidFill>
                  <a:srgbClr val="C00000"/>
                </a:solidFill>
              </a:endParaRPr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5527773" y="4756628"/>
              <a:ext cx="2224431" cy="220877"/>
            </a:xfrm>
            <a:prstGeom prst="roundRect">
              <a:avLst>
                <a:gd name="adj" fmla="val 2887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400" dirty="0" smtClean="0">
                  <a:solidFill>
                    <a:srgbClr val="C00000"/>
                  </a:solidFill>
                </a:rPr>
                <a:t>&lt;footer&gt;</a:t>
              </a:r>
              <a:endParaRPr lang="ko-KR" altLang="en-US" sz="1400" dirty="0">
                <a:solidFill>
                  <a:srgbClr val="C00000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2" name="잉크 11"/>
              <p14:cNvContentPartPr/>
              <p14:nvPr/>
            </p14:nvContentPartPr>
            <p14:xfrm>
              <a:off x="1682640" y="5765760"/>
              <a:ext cx="4375800" cy="24804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73280" y="5756400"/>
                <a:ext cx="4394520" cy="26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1825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HTML</a:t>
            </a:r>
            <a:r>
              <a:rPr lang="ko-KR" altLang="en-US" smtClean="0"/>
              <a:t>에서의 색 표현</a:t>
            </a:r>
            <a:endParaRPr lang="ko-KR" altLang="en-US" dirty="0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색 코드 </a:t>
            </a:r>
            <a:r>
              <a:rPr lang="en-US" altLang="ko-KR" dirty="0" smtClean="0"/>
              <a:t>- #</a:t>
            </a:r>
            <a:r>
              <a:rPr lang="en-US" altLang="ko-KR" dirty="0" err="1" smtClean="0"/>
              <a:t>rrggbb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rr</a:t>
            </a:r>
            <a:r>
              <a:rPr lang="ko-KR" altLang="en-US" dirty="0" smtClean="0"/>
              <a:t>은 빨간색</a:t>
            </a:r>
            <a:r>
              <a:rPr lang="en-US" altLang="ko-KR" dirty="0" smtClean="0"/>
              <a:t>, gg</a:t>
            </a:r>
            <a:r>
              <a:rPr lang="ko-KR" altLang="en-US" dirty="0" smtClean="0"/>
              <a:t>는 초록색</a:t>
            </a:r>
            <a:r>
              <a:rPr lang="en-US" altLang="ko-KR" dirty="0" smtClean="0"/>
              <a:t>, bb</a:t>
            </a:r>
            <a:r>
              <a:rPr lang="ko-KR" altLang="en-US" dirty="0" smtClean="0"/>
              <a:t>는 파란색 농도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색 이름과 색 코드 샘플</a:t>
            </a:r>
            <a:endParaRPr lang="en-US" altLang="ko-KR" dirty="0" smtClean="0"/>
          </a:p>
          <a:p>
            <a:pPr marL="685800" lvl="2" indent="0">
              <a:buNone/>
            </a:pPr>
            <a:endParaRPr lang="ko-KR" altLang="en-US" dirty="0" smtClean="0"/>
          </a:p>
          <a:p>
            <a:pPr lvl="2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40</a:t>
            </a:fld>
            <a:endParaRPr lang="ko-KR" altLang="en-US" dirty="0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806371" y="3063124"/>
            <a:ext cx="1935832" cy="6463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sz="2800" b="1" spc="100" dirty="0" smtClean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</a:rPr>
              <a:t># 80</a:t>
            </a:r>
            <a:r>
              <a:rPr lang="en-US" altLang="ko-KR" sz="1100" b="1" spc="100" dirty="0" smtClean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</a:rPr>
              <a:t> </a:t>
            </a:r>
            <a:r>
              <a:rPr lang="en-US" altLang="ko-KR" sz="2800" b="1" spc="100" dirty="0" smtClean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</a:rPr>
              <a:t>00</a:t>
            </a:r>
            <a:r>
              <a:rPr lang="en-US" altLang="ko-KR" sz="1100" b="1" spc="100" dirty="0" smtClean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</a:rPr>
              <a:t> </a:t>
            </a:r>
            <a:r>
              <a:rPr lang="en-US" altLang="ko-KR" sz="2800" b="1" spc="100" dirty="0" smtClean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</a:rPr>
              <a:t>FF</a:t>
            </a:r>
            <a:endParaRPr lang="en-US" altLang="ko-KR" sz="2800" b="1" spc="100" dirty="0">
              <a:solidFill>
                <a:schemeClr val="accent2">
                  <a:lumMod val="75000"/>
                </a:schemeClr>
              </a:solidFill>
              <a:latin typeface="Times New Roman" pitchFamily="18" charset="0"/>
            </a:endParaRPr>
          </a:p>
        </p:txBody>
      </p:sp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2541741" y="2928786"/>
            <a:ext cx="51809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 smtClean="0">
                <a:solidFill>
                  <a:srgbClr val="00B050"/>
                </a:solidFill>
                <a:latin typeface="+mj-lt"/>
              </a:rPr>
              <a:t>green</a:t>
            </a:r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2182038" y="2932829"/>
            <a:ext cx="37542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 smtClean="0">
                <a:solidFill>
                  <a:srgbClr val="FF0000"/>
                </a:solidFill>
                <a:latin typeface="+mj-lt"/>
              </a:rPr>
              <a:t>red</a:t>
            </a:r>
          </a:p>
        </p:txBody>
      </p: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3055543" y="2932830"/>
            <a:ext cx="436337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 smtClean="0">
                <a:solidFill>
                  <a:srgbClr val="00B0F0"/>
                </a:solidFill>
                <a:latin typeface="+mj-lt"/>
              </a:rPr>
              <a:t>blue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004048" y="3104098"/>
            <a:ext cx="2160240" cy="612934"/>
          </a:xfrm>
          <a:prstGeom prst="wedgeRoundRectCallout">
            <a:avLst>
              <a:gd name="adj1" fmla="val -60432"/>
              <a:gd name="adj2" fmla="val -1816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000" dirty="0" smtClean="0"/>
              <a:t>빨간색</a:t>
            </a:r>
            <a:r>
              <a:rPr lang="en-US" altLang="ko-KR" sz="1000" dirty="0"/>
              <a:t>(red</a:t>
            </a:r>
            <a:r>
              <a:rPr lang="en-US" altLang="ko-KR" sz="1000" dirty="0" smtClean="0"/>
              <a:t>) </a:t>
            </a:r>
            <a:r>
              <a:rPr lang="ko-KR" altLang="en-US" sz="1000" dirty="0" smtClean="0"/>
              <a:t>성분 </a:t>
            </a:r>
            <a:r>
              <a:rPr lang="en-US" altLang="ko-KR" sz="1000" dirty="0" smtClean="0"/>
              <a:t>0x80(128), </a:t>
            </a:r>
            <a:r>
              <a:rPr lang="ko-KR" altLang="en-US" sz="1000" dirty="0" smtClean="0"/>
              <a:t>초록색 성분은 없고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파란색</a:t>
            </a:r>
            <a:r>
              <a:rPr lang="en-US" altLang="ko-KR" sz="1000" dirty="0" smtClean="0"/>
              <a:t>(blue) </a:t>
            </a:r>
            <a:r>
              <a:rPr lang="ko-KR" altLang="en-US" sz="1000" dirty="0" smtClean="0"/>
              <a:t>성분이 </a:t>
            </a:r>
            <a:r>
              <a:rPr lang="en-US" altLang="ko-KR" sz="1000" dirty="0" smtClean="0"/>
              <a:t>0xFF(255)</a:t>
            </a:r>
            <a:r>
              <a:rPr lang="ko-KR" altLang="en-US" sz="1000" dirty="0" smtClean="0"/>
              <a:t>가 혼합된 </a:t>
            </a:r>
            <a:r>
              <a:rPr lang="ko-KR" altLang="en-US" sz="1000" dirty="0"/>
              <a:t>보라색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8459" y="3199662"/>
            <a:ext cx="452606" cy="400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오른쪽 대괄호 13"/>
          <p:cNvSpPr/>
          <p:nvPr/>
        </p:nvSpPr>
        <p:spPr>
          <a:xfrm rot="16200000">
            <a:off x="2345599" y="3052513"/>
            <a:ext cx="64222" cy="315493"/>
          </a:xfrm>
          <a:prstGeom prst="rightBracket">
            <a:avLst>
              <a:gd name="adj" fmla="val 2556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대괄호 14"/>
          <p:cNvSpPr/>
          <p:nvPr/>
        </p:nvSpPr>
        <p:spPr>
          <a:xfrm rot="16200000">
            <a:off x="2768676" y="3052514"/>
            <a:ext cx="64222" cy="315493"/>
          </a:xfrm>
          <a:prstGeom prst="rightBracket">
            <a:avLst>
              <a:gd name="adj" fmla="val 2556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대괄호 15"/>
          <p:cNvSpPr/>
          <p:nvPr/>
        </p:nvSpPr>
        <p:spPr>
          <a:xfrm rot="16200000">
            <a:off x="3230015" y="3052514"/>
            <a:ext cx="64222" cy="315493"/>
          </a:xfrm>
          <a:prstGeom prst="rightBracket">
            <a:avLst>
              <a:gd name="adj" fmla="val 2556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/>
          <p:cNvCxnSpPr/>
          <p:nvPr/>
        </p:nvCxnSpPr>
        <p:spPr>
          <a:xfrm>
            <a:off x="3491880" y="3386279"/>
            <a:ext cx="432048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31" name="꺾인 연결선 30"/>
          <p:cNvCxnSpPr/>
          <p:nvPr/>
        </p:nvCxnSpPr>
        <p:spPr>
          <a:xfrm rot="10800000" flipV="1">
            <a:off x="2412306" y="2517483"/>
            <a:ext cx="719535" cy="348415"/>
          </a:xfrm>
          <a:prstGeom prst="bentConnector3">
            <a:avLst>
              <a:gd name="adj1" fmla="val 1008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3091088" y="2376600"/>
            <a:ext cx="368082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2"/>
            <a:r>
              <a:rPr lang="en-US" altLang="ko-KR" sz="1400" dirty="0"/>
              <a:t>8</a:t>
            </a:r>
            <a:r>
              <a:rPr lang="ko-KR" altLang="en-US" sz="1400" dirty="0"/>
              <a:t>비트 범위</a:t>
            </a:r>
            <a:r>
              <a:rPr lang="en-US" altLang="ko-KR" sz="1400" dirty="0"/>
              <a:t>(0~255)</a:t>
            </a:r>
            <a:r>
              <a:rPr lang="ko-KR" altLang="en-US" sz="1400" dirty="0"/>
              <a:t>로 </a:t>
            </a:r>
            <a:r>
              <a:rPr lang="en-US" altLang="ko-KR" sz="1400" dirty="0"/>
              <a:t>16</a:t>
            </a:r>
            <a:r>
              <a:rPr lang="ko-KR" altLang="en-US" sz="1400" dirty="0"/>
              <a:t>진수</a:t>
            </a:r>
            <a:r>
              <a:rPr lang="en-US" altLang="ko-KR" sz="1400" dirty="0"/>
              <a:t>(</a:t>
            </a:r>
            <a:r>
              <a:rPr lang="en-US" altLang="ko-KR" sz="1400" dirty="0" smtClean="0"/>
              <a:t>0~FF)</a:t>
            </a:r>
            <a:r>
              <a:rPr lang="ko-KR" altLang="en-US" sz="1400" dirty="0"/>
              <a:t>로 표기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4764511"/>
            <a:ext cx="7546059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9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색 </a:t>
            </a:r>
            <a:r>
              <a:rPr lang="ko-KR" altLang="en-US" dirty="0" smtClean="0"/>
              <a:t>입력</a:t>
            </a:r>
            <a:r>
              <a:rPr lang="en-US" altLang="ko-KR" dirty="0"/>
              <a:t> </a:t>
            </a:r>
            <a:r>
              <a:rPr lang="ko-KR" altLang="en-US" dirty="0" smtClean="0"/>
              <a:t>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&lt;input type="color</a:t>
            </a:r>
            <a:r>
              <a:rPr lang="en-US" altLang="ko-KR" dirty="0" smtClean="0"/>
              <a:t>"&gt;</a:t>
            </a:r>
          </a:p>
          <a:p>
            <a:pPr lvl="1"/>
            <a:r>
              <a:rPr lang="ko-KR" altLang="en-US" dirty="0" smtClean="0"/>
              <a:t>컬러 다이얼로그 출력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사용자로부터 색 선택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사용 예</a:t>
            </a:r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1680" y="2636912"/>
            <a:ext cx="4575291" cy="4801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marL="190500" fontAlgn="base" latinLnBrk="0">
              <a:lnSpc>
                <a:spcPct val="140000"/>
              </a:lnSpc>
            </a:pPr>
            <a:r>
              <a:rPr lang="en-US" altLang="ko-KR" kern="0" dirty="0" smtClean="0">
                <a:solidFill>
                  <a:srgbClr val="000000"/>
                </a:solidFill>
                <a:latin typeface="+mj-ea"/>
                <a:ea typeface="+mj-ea"/>
              </a:rPr>
              <a:t>&lt;input type="color" value="#00FF00"&gt; </a:t>
            </a:r>
            <a:endParaRPr lang="en-US" altLang="ko-KR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933719" y="3307000"/>
            <a:ext cx="1224136" cy="390953"/>
          </a:xfrm>
          <a:prstGeom prst="wedgeRoundRectCallout">
            <a:avLst>
              <a:gd name="adj1" fmla="val -66927"/>
              <a:gd name="adj2" fmla="val -11985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tIns="36000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100" kern="0" dirty="0">
                <a:solidFill>
                  <a:srgbClr val="000000"/>
                </a:solidFill>
                <a:latin typeface="+mj-ea"/>
              </a:rPr>
              <a:t>value</a:t>
            </a:r>
            <a:r>
              <a:rPr lang="ko-KR" altLang="en-US" sz="1100" kern="0" dirty="0">
                <a:solidFill>
                  <a:srgbClr val="000000"/>
                </a:solidFill>
                <a:latin typeface="+mj-ea"/>
              </a:rPr>
              <a:t>는 초기 색</a:t>
            </a:r>
          </a:p>
        </p:txBody>
      </p:sp>
    </p:spTree>
    <p:extLst>
      <p:ext uri="{BB962C8B-B14F-4D97-AF65-F5344CB8AC3E}">
        <p14:creationId xmlns:p14="http://schemas.microsoft.com/office/powerpoint/2010/main" val="1836406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007" y="1434773"/>
            <a:ext cx="2055565" cy="169854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179" y="1434773"/>
            <a:ext cx="2055565" cy="169854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3–14 </a:t>
            </a:r>
            <a:r>
              <a:rPr lang="ko-KR" altLang="en-US" dirty="0"/>
              <a:t>컬러 다이얼로그로 색 입력 응용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07503" y="1556792"/>
            <a:ext cx="4441316" cy="31085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</a:t>
            </a:r>
            <a:r>
              <a:rPr lang="en-US" altLang="ko-KR" sz="1400" dirty="0" smtClean="0"/>
              <a:t>&gt;&lt;</a:t>
            </a:r>
            <a:r>
              <a:rPr lang="en-US" altLang="ko-KR" sz="1400" dirty="0"/>
              <a:t>title&gt;</a:t>
            </a:r>
            <a:r>
              <a:rPr lang="ko-KR" altLang="en-US" sz="1400" dirty="0" smtClean="0"/>
              <a:t>색 입력</a:t>
            </a:r>
            <a:r>
              <a:rPr lang="en-US" altLang="ko-KR" sz="1400" dirty="0" smtClean="0"/>
              <a:t>&lt;/</a:t>
            </a:r>
            <a:r>
              <a:rPr lang="en-US" altLang="ko-KR" sz="1400" dirty="0"/>
              <a:t>title</a:t>
            </a:r>
            <a:r>
              <a:rPr lang="en-US" altLang="ko-KR" sz="1400" dirty="0" smtClean="0"/>
              <a:t>&gt;&lt;/</a:t>
            </a:r>
            <a:r>
              <a:rPr lang="en-US" altLang="ko-KR" sz="1400" dirty="0"/>
              <a:t>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컬러다이얼로그로 색 입력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&lt;form&gt;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색 선택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&lt;</a:t>
            </a:r>
            <a:r>
              <a:rPr lang="en-US" altLang="ko-KR" sz="1400" b="1" dirty="0"/>
              <a:t>input type="</a:t>
            </a:r>
            <a:r>
              <a:rPr lang="en-US" altLang="ko-KR" sz="1400" b="1" dirty="0" smtClean="0"/>
              <a:t>color" value</a:t>
            </a:r>
            <a:r>
              <a:rPr lang="en-US" altLang="ko-KR" sz="1400" b="1" dirty="0"/>
              <a:t>="#</a:t>
            </a:r>
            <a:r>
              <a:rPr lang="en-US" altLang="ko-KR" sz="1400" b="1" dirty="0" smtClean="0"/>
              <a:t>00BFFF</a:t>
            </a:r>
            <a:r>
              <a:rPr lang="en-US" altLang="ko-KR" sz="1400" b="1" dirty="0"/>
              <a:t>" </a:t>
            </a:r>
            <a:endParaRPr lang="en-US" altLang="ko-KR" sz="1400" b="1" dirty="0" smtClean="0"/>
          </a:p>
          <a:p>
            <a:pPr defTabSz="180000"/>
            <a:r>
              <a:rPr lang="en-US" altLang="ko-KR" sz="1400" dirty="0" smtClean="0"/>
              <a:t>				</a:t>
            </a:r>
            <a:r>
              <a:rPr lang="en-US" altLang="ko-KR" sz="1400" dirty="0" err="1" smtClean="0">
                <a:solidFill>
                  <a:srgbClr val="0070C0"/>
                </a:solidFill>
              </a:rPr>
              <a:t>onchange</a:t>
            </a:r>
            <a:r>
              <a:rPr lang="en-US" altLang="ko-KR" sz="1400" dirty="0" smtClean="0"/>
              <a:t>=</a:t>
            </a:r>
          </a:p>
          <a:p>
            <a:pPr defTabSz="180000"/>
            <a:r>
              <a:rPr lang="en-US" altLang="ko-KR" sz="1400" dirty="0">
                <a:solidFill>
                  <a:srgbClr val="C00000"/>
                </a:solidFill>
              </a:rPr>
              <a:t>	</a:t>
            </a:r>
            <a:r>
              <a:rPr lang="en-US" altLang="ko-KR" sz="1400" dirty="0" smtClean="0">
                <a:solidFill>
                  <a:srgbClr val="C00000"/>
                </a:solidFill>
              </a:rPr>
              <a:t>				"</a:t>
            </a:r>
            <a:r>
              <a:rPr lang="en-US" altLang="ko-KR" sz="1400" dirty="0" err="1">
                <a:solidFill>
                  <a:srgbClr val="C00000"/>
                </a:solidFill>
              </a:rPr>
              <a:t>document.body.style.color</a:t>
            </a:r>
            <a:r>
              <a:rPr lang="en-US" altLang="ko-KR" sz="1400" dirty="0">
                <a:solidFill>
                  <a:srgbClr val="C00000"/>
                </a:solidFill>
              </a:rPr>
              <a:t>=</a:t>
            </a:r>
            <a:r>
              <a:rPr lang="en-US" altLang="ko-KR" sz="1400" dirty="0" err="1">
                <a:solidFill>
                  <a:srgbClr val="C00000"/>
                </a:solidFill>
              </a:rPr>
              <a:t>this.value</a:t>
            </a:r>
            <a:r>
              <a:rPr lang="en-US" altLang="ko-KR" sz="1400" dirty="0" smtClean="0">
                <a:solidFill>
                  <a:srgbClr val="C00000"/>
                </a:solidFill>
              </a:rPr>
              <a:t>"</a:t>
            </a:r>
            <a:r>
              <a:rPr lang="en-US" altLang="ko-KR" sz="1400" dirty="0" smtClean="0"/>
              <a:t>&gt;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619672" y="4221088"/>
            <a:ext cx="1656184" cy="612934"/>
          </a:xfrm>
          <a:prstGeom prst="wedgeRoundRectCallout">
            <a:avLst>
              <a:gd name="adj1" fmla="val -46009"/>
              <a:gd name="adj2" fmla="val -936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000" dirty="0" smtClean="0"/>
              <a:t>선택한 색을 브라우저의 </a:t>
            </a:r>
            <a:endParaRPr lang="en-US" altLang="ko-KR" sz="1000" dirty="0" smtClean="0"/>
          </a:p>
          <a:p>
            <a:pPr fontAlgn="base"/>
            <a:r>
              <a:rPr lang="ko-KR" altLang="en-US" sz="1000" dirty="0" smtClean="0"/>
              <a:t>바탕 글자에 적용하는 자바스크립트 코드</a:t>
            </a:r>
            <a:endParaRPr lang="ko-KR" altLang="en-US" sz="1000" dirty="0"/>
          </a:p>
        </p:txBody>
      </p:sp>
      <p:sp>
        <p:nvSpPr>
          <p:cNvPr id="9" name="자유형 8"/>
          <p:cNvSpPr/>
          <p:nvPr/>
        </p:nvSpPr>
        <p:spPr>
          <a:xfrm>
            <a:off x="5625962" y="2825118"/>
            <a:ext cx="687789" cy="680404"/>
          </a:xfrm>
          <a:custGeom>
            <a:avLst/>
            <a:gdLst>
              <a:gd name="connsiteX0" fmla="*/ 0 w 601134"/>
              <a:gd name="connsiteY0" fmla="*/ 3072 h 426405"/>
              <a:gd name="connsiteX1" fmla="*/ 440267 w 601134"/>
              <a:gd name="connsiteY1" fmla="*/ 62338 h 426405"/>
              <a:gd name="connsiteX2" fmla="*/ 601134 w 601134"/>
              <a:gd name="connsiteY2" fmla="*/ 426405 h 42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1134" h="426405">
                <a:moveTo>
                  <a:pt x="0" y="3072"/>
                </a:moveTo>
                <a:cubicBezTo>
                  <a:pt x="170039" y="-2573"/>
                  <a:pt x="340078" y="-8218"/>
                  <a:pt x="440267" y="62338"/>
                </a:cubicBezTo>
                <a:cubicBezTo>
                  <a:pt x="540456" y="132894"/>
                  <a:pt x="570795" y="279649"/>
                  <a:pt x="601134" y="426405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969856" y="2502809"/>
            <a:ext cx="466745" cy="272415"/>
          </a:xfrm>
          <a:prstGeom prst="wedgeRoundRectCallout">
            <a:avLst>
              <a:gd name="adj1" fmla="val -128266"/>
              <a:gd name="adj2" fmla="val 4553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클릭</a:t>
            </a:r>
            <a:endParaRPr lang="ko-KR" altLang="en-US" sz="1000" dirty="0"/>
          </a:p>
        </p:txBody>
      </p:sp>
      <p:sp>
        <p:nvSpPr>
          <p:cNvPr id="11" name="자유형 10"/>
          <p:cNvSpPr/>
          <p:nvPr/>
        </p:nvSpPr>
        <p:spPr>
          <a:xfrm flipH="1">
            <a:off x="7109864" y="2825117"/>
            <a:ext cx="464496" cy="660775"/>
          </a:xfrm>
          <a:custGeom>
            <a:avLst/>
            <a:gdLst>
              <a:gd name="connsiteX0" fmla="*/ 0 w 601134"/>
              <a:gd name="connsiteY0" fmla="*/ 3072 h 426405"/>
              <a:gd name="connsiteX1" fmla="*/ 440267 w 601134"/>
              <a:gd name="connsiteY1" fmla="*/ 62338 h 426405"/>
              <a:gd name="connsiteX2" fmla="*/ 601134 w 601134"/>
              <a:gd name="connsiteY2" fmla="*/ 426405 h 42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1134" h="426405">
                <a:moveTo>
                  <a:pt x="0" y="3072"/>
                </a:moveTo>
                <a:cubicBezTo>
                  <a:pt x="170039" y="-2573"/>
                  <a:pt x="340078" y="-8218"/>
                  <a:pt x="440267" y="62338"/>
                </a:cubicBezTo>
                <a:cubicBezTo>
                  <a:pt x="540456" y="132894"/>
                  <a:pt x="570795" y="279649"/>
                  <a:pt x="601134" y="426405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ysDash"/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716016" y="3156014"/>
            <a:ext cx="1574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/>
              <a:t>value="#</a:t>
            </a:r>
            <a:r>
              <a:rPr lang="en-US" altLang="ko-KR" sz="900" dirty="0" smtClean="0"/>
              <a:t>00BFFF＂</a:t>
            </a:r>
            <a:r>
              <a:rPr lang="ko-KR" altLang="en-US" sz="900" dirty="0" smtClean="0"/>
              <a:t>색은 </a:t>
            </a:r>
            <a:endParaRPr lang="en-US" altLang="ko-KR" sz="900" dirty="0" smtClean="0"/>
          </a:p>
          <a:p>
            <a:r>
              <a:rPr lang="ko-KR" altLang="en-US" sz="900" dirty="0" smtClean="0"/>
              <a:t>컬러 다이얼로그의 초기 색</a:t>
            </a:r>
            <a:endParaRPr lang="ko-KR" altLang="en-US" sz="900" dirty="0"/>
          </a:p>
        </p:txBody>
      </p:sp>
      <p:sp>
        <p:nvSpPr>
          <p:cNvPr id="13" name="직사각형 12"/>
          <p:cNvSpPr/>
          <p:nvPr/>
        </p:nvSpPr>
        <p:spPr>
          <a:xfrm>
            <a:off x="7122367" y="3190637"/>
            <a:ext cx="164368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smtClean="0"/>
              <a:t>사용자가 </a:t>
            </a:r>
            <a:r>
              <a:rPr lang="en-US" altLang="ko-KR" sz="900" dirty="0"/>
              <a:t>#</a:t>
            </a:r>
            <a:r>
              <a:rPr lang="en-US" altLang="ko-KR" sz="900" dirty="0" smtClean="0"/>
              <a:t>FF80FF </a:t>
            </a:r>
            <a:r>
              <a:rPr lang="ko-KR" altLang="en-US" sz="900" dirty="0" smtClean="0"/>
              <a:t>색 선택</a:t>
            </a:r>
            <a:endParaRPr lang="ko-KR" altLang="en-US" sz="900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3534" y="3501008"/>
            <a:ext cx="3686947" cy="2980447"/>
          </a:xfrm>
          <a:prstGeom prst="rect">
            <a:avLst/>
          </a:prstGeom>
        </p:spPr>
      </p:pic>
      <p:sp>
        <p:nvSpPr>
          <p:cNvPr id="15" name="타원 14"/>
          <p:cNvSpPr/>
          <p:nvPr/>
        </p:nvSpPr>
        <p:spPr>
          <a:xfrm>
            <a:off x="8391612" y="5520818"/>
            <a:ext cx="316805" cy="647921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8450077" y="6481455"/>
            <a:ext cx="686320" cy="272415"/>
          </a:xfrm>
          <a:prstGeom prst="wedgeRoundRectCallout">
            <a:avLst>
              <a:gd name="adj1" fmla="val -24983"/>
              <a:gd name="adj2" fmla="val -1695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#FF80FF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01741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시간 정보 입력 폼 요소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&lt;input type="</a:t>
            </a:r>
            <a:r>
              <a:rPr lang="en-US" altLang="ko-KR" dirty="0" err="1" smtClean="0"/>
              <a:t>month|week|date|time|datetime-local</a:t>
            </a:r>
            <a:r>
              <a:rPr lang="en-US" altLang="ko-KR" dirty="0" smtClean="0"/>
              <a:t>"&gt;</a:t>
            </a:r>
          </a:p>
          <a:p>
            <a:pPr lvl="1"/>
            <a:r>
              <a:rPr lang="ko-KR" altLang="en-US" dirty="0" smtClean="0"/>
              <a:t>시간 정보만 입력 가능한 폼 요소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43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899" y="2716526"/>
            <a:ext cx="7852845" cy="236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7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폼 요소 작성 예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44</a:t>
            </a:fld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231121" y="1484784"/>
            <a:ext cx="3148457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28600" indent="-228600" fontAlgn="base">
              <a:buAutoNum type="alphaLcParenBoth"/>
            </a:pPr>
            <a:r>
              <a:rPr lang="ko-KR" altLang="en-US" sz="1200" dirty="0" smtClean="0"/>
              <a:t>달 입력</a:t>
            </a:r>
            <a:endParaRPr lang="en-US" altLang="ko-KR" sz="1200" dirty="0" smtClean="0"/>
          </a:p>
          <a:p>
            <a:pPr marL="228600" indent="-228600" fontAlgn="base">
              <a:buAutoNum type="alphaLcParenBoth"/>
            </a:pPr>
            <a:endParaRPr lang="ko-KR" altLang="en-US" sz="1200" dirty="0"/>
          </a:p>
          <a:p>
            <a:pPr fontAlgn="base"/>
            <a:r>
              <a:rPr lang="en-US" altLang="ko-KR" sz="1200" dirty="0" smtClean="0"/>
              <a:t>&lt;</a:t>
            </a:r>
            <a:r>
              <a:rPr lang="en-US" altLang="ko-KR" sz="1200" dirty="0"/>
              <a:t>input type="month" value="2016-09"&gt;</a:t>
            </a:r>
            <a:endParaRPr lang="en-US" altLang="ko-KR" sz="1200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3996" y="2131114"/>
            <a:ext cx="179070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484784"/>
            <a:ext cx="2609850" cy="208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타원 18"/>
          <p:cNvSpPr/>
          <p:nvPr/>
        </p:nvSpPr>
        <p:spPr>
          <a:xfrm>
            <a:off x="5938033" y="1503605"/>
            <a:ext cx="288032" cy="271719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231121" y="4005064"/>
            <a:ext cx="3148457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smtClean="0"/>
              <a:t>(</a:t>
            </a:r>
            <a:r>
              <a:rPr lang="en-US" altLang="ko-KR" sz="1200" dirty="0"/>
              <a:t>b</a:t>
            </a:r>
            <a:r>
              <a:rPr lang="en-US" altLang="ko-KR" sz="1200" dirty="0" smtClean="0"/>
              <a:t>) </a:t>
            </a:r>
            <a:r>
              <a:rPr lang="ko-KR" altLang="en-US" sz="1200" dirty="0" smtClean="0"/>
              <a:t>주 입력</a:t>
            </a:r>
            <a:endParaRPr lang="en-US" altLang="ko-KR" sz="1200" dirty="0" smtClean="0"/>
          </a:p>
          <a:p>
            <a:pPr marL="228600" indent="-228600" fontAlgn="base">
              <a:buAutoNum type="alphaLcParenBoth"/>
            </a:pPr>
            <a:endParaRPr lang="ko-KR" altLang="en-US" sz="1200" dirty="0"/>
          </a:p>
          <a:p>
            <a:pPr fontAlgn="base"/>
            <a:r>
              <a:rPr lang="en-US" altLang="ko-KR" sz="1200" dirty="0"/>
              <a:t>&lt;input type="week" value="2016-W36"&gt;</a:t>
            </a:r>
            <a:endParaRPr lang="en-US" altLang="ko-KR" sz="1200" b="1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746" y="4651395"/>
            <a:ext cx="16954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805" y="3980278"/>
            <a:ext cx="3067050" cy="208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타원 27"/>
          <p:cNvSpPr/>
          <p:nvPr/>
        </p:nvSpPr>
        <p:spPr>
          <a:xfrm>
            <a:off x="5822891" y="4017827"/>
            <a:ext cx="288032" cy="271719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3390605" y="5301208"/>
            <a:ext cx="981422" cy="561856"/>
          </a:xfrm>
          <a:prstGeom prst="wedgeRoundRectCallout">
            <a:avLst>
              <a:gd name="adj1" fmla="val 74543"/>
              <a:gd name="adj2" fmla="val -536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2016</a:t>
            </a:r>
            <a:r>
              <a:rPr lang="ko-KR" altLang="en-US" sz="900" dirty="0" smtClean="0"/>
              <a:t>년도의 </a:t>
            </a:r>
            <a:r>
              <a:rPr lang="en-US" altLang="ko-KR" sz="900" dirty="0" smtClean="0"/>
              <a:t>36</a:t>
            </a:r>
            <a:r>
              <a:rPr lang="ko-KR" altLang="en-US" sz="900" dirty="0" smtClean="0"/>
              <a:t>번째 주를 보여줌</a:t>
            </a:r>
            <a:endParaRPr lang="ko-KR" altLang="en-US" sz="900" dirty="0"/>
          </a:p>
        </p:txBody>
      </p:sp>
      <p:sp>
        <p:nvSpPr>
          <p:cNvPr id="31" name="TextBox 30"/>
          <p:cNvSpPr txBox="1"/>
          <p:nvPr/>
        </p:nvSpPr>
        <p:spPr>
          <a:xfrm>
            <a:off x="6287870" y="1479575"/>
            <a:ext cx="1034678" cy="255389"/>
          </a:xfrm>
          <a:prstGeom prst="wedgeRoundRectCallout">
            <a:avLst>
              <a:gd name="adj1" fmla="val -60699"/>
              <a:gd name="adj2" fmla="val 1777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 dirty="0" err="1" smtClean="0"/>
              <a:t>드롭다운</a:t>
            </a:r>
            <a:r>
              <a:rPr lang="ko-KR" altLang="en-US" sz="900" dirty="0" smtClean="0"/>
              <a:t> 버튼</a:t>
            </a:r>
            <a:endParaRPr lang="ko-KR" altLang="en-US" sz="900" dirty="0"/>
          </a:p>
        </p:txBody>
      </p:sp>
      <p:sp>
        <p:nvSpPr>
          <p:cNvPr id="32" name="TextBox 31"/>
          <p:cNvSpPr txBox="1"/>
          <p:nvPr/>
        </p:nvSpPr>
        <p:spPr>
          <a:xfrm>
            <a:off x="6226065" y="3978542"/>
            <a:ext cx="1034678" cy="255389"/>
          </a:xfrm>
          <a:prstGeom prst="wedgeRoundRectCallout">
            <a:avLst>
              <a:gd name="adj1" fmla="val -60699"/>
              <a:gd name="adj2" fmla="val 1777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 dirty="0" err="1" smtClean="0"/>
              <a:t>드롭다운</a:t>
            </a:r>
            <a:r>
              <a:rPr lang="ko-KR" altLang="en-US" sz="900" dirty="0" smtClean="0"/>
              <a:t> 버튼</a:t>
            </a:r>
            <a:endParaRPr lang="ko-KR" altLang="en-US" sz="900" dirty="0"/>
          </a:p>
        </p:txBody>
      </p:sp>
      <p:cxnSp>
        <p:nvCxnSpPr>
          <p:cNvPr id="33" name="직선 화살표 연결선 32"/>
          <p:cNvCxnSpPr/>
          <p:nvPr/>
        </p:nvCxnSpPr>
        <p:spPr>
          <a:xfrm flipV="1">
            <a:off x="4150071" y="2292898"/>
            <a:ext cx="293588" cy="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 flipV="1">
            <a:off x="4134396" y="4830455"/>
            <a:ext cx="293588" cy="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81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32136" y="548679"/>
            <a:ext cx="3148457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smtClean="0"/>
              <a:t>(c) </a:t>
            </a:r>
            <a:r>
              <a:rPr lang="ko-KR" altLang="en-US" sz="1200" dirty="0" smtClean="0"/>
              <a:t>날짜 입력</a:t>
            </a:r>
            <a:endParaRPr lang="en-US" altLang="ko-KR" sz="1200" dirty="0" smtClean="0"/>
          </a:p>
          <a:p>
            <a:pPr marL="228600" indent="-228600" fontAlgn="base">
              <a:buAutoNum type="alphaLcParenBoth"/>
            </a:pPr>
            <a:endParaRPr lang="ko-KR" altLang="en-US" sz="1200" dirty="0"/>
          </a:p>
          <a:p>
            <a:pPr fontAlgn="base"/>
            <a:r>
              <a:rPr lang="en-US" altLang="ko-KR" sz="1200" dirty="0"/>
              <a:t>&lt;input type="date" value="2016-09-01"&gt;</a:t>
            </a:r>
            <a:endParaRPr lang="en-US" altLang="ko-KR" sz="1200" b="1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280" y="1195010"/>
            <a:ext cx="1562100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548680"/>
            <a:ext cx="2590800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타원 7"/>
          <p:cNvSpPr/>
          <p:nvPr/>
        </p:nvSpPr>
        <p:spPr>
          <a:xfrm>
            <a:off x="5435352" y="548681"/>
            <a:ext cx="216685" cy="350142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956672" y="596057"/>
            <a:ext cx="1549141" cy="255389"/>
          </a:xfrm>
          <a:prstGeom prst="wedgeRoundRectCallout">
            <a:avLst>
              <a:gd name="adj1" fmla="val -74713"/>
              <a:gd name="adj2" fmla="val -276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spin </a:t>
            </a:r>
            <a:r>
              <a:rPr lang="ko-KR" altLang="en-US" sz="900" dirty="0" smtClean="0"/>
              <a:t>버튼으로</a:t>
            </a:r>
            <a:r>
              <a:rPr lang="en-US" altLang="ko-KR" sz="900" dirty="0" smtClean="0"/>
              <a:t> </a:t>
            </a:r>
            <a:r>
              <a:rPr lang="ko-KR" altLang="en-US" sz="900" dirty="0" smtClean="0"/>
              <a:t>변경 가능</a:t>
            </a:r>
            <a:endParaRPr lang="ko-KR" altLang="en-US" sz="900" dirty="0"/>
          </a:p>
        </p:txBody>
      </p:sp>
      <p:sp>
        <p:nvSpPr>
          <p:cNvPr id="10" name="직사각형 9"/>
          <p:cNvSpPr/>
          <p:nvPr/>
        </p:nvSpPr>
        <p:spPr>
          <a:xfrm>
            <a:off x="1154480" y="5085183"/>
            <a:ext cx="3148457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smtClean="0"/>
              <a:t>(</a:t>
            </a:r>
            <a:r>
              <a:rPr lang="en-US" altLang="ko-KR" sz="1200" dirty="0"/>
              <a:t>e</a:t>
            </a:r>
            <a:r>
              <a:rPr lang="en-US" altLang="ko-KR" sz="1200" dirty="0" smtClean="0"/>
              <a:t>) </a:t>
            </a:r>
            <a:r>
              <a:rPr lang="ko-KR" altLang="en-US" sz="1200" dirty="0" smtClean="0"/>
              <a:t>시간 입력</a:t>
            </a:r>
            <a:endParaRPr lang="en-US" altLang="ko-KR" sz="1200" dirty="0" smtClean="0"/>
          </a:p>
          <a:p>
            <a:pPr marL="228600" indent="-228600" fontAlgn="base">
              <a:buAutoNum type="alphaLcParenBoth"/>
            </a:pPr>
            <a:endParaRPr lang="ko-KR" altLang="en-US" sz="1200" dirty="0"/>
          </a:p>
          <a:p>
            <a:pPr fontAlgn="base"/>
            <a:r>
              <a:rPr lang="en-US" altLang="ko-KR" sz="1200" dirty="0"/>
              <a:t>&lt;input type="time" value="21:30"&gt;</a:t>
            </a:r>
            <a:endParaRPr lang="en-US" altLang="ko-KR" sz="1200" b="1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587" y="5445781"/>
            <a:ext cx="10287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6177" y="5385724"/>
            <a:ext cx="1228725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타원 12"/>
          <p:cNvSpPr/>
          <p:nvPr/>
        </p:nvSpPr>
        <p:spPr>
          <a:xfrm>
            <a:off x="6020835" y="5385724"/>
            <a:ext cx="216685" cy="350142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>
            <a:stCxn id="6146" idx="3"/>
          </p:cNvCxnSpPr>
          <p:nvPr/>
        </p:nvCxnSpPr>
        <p:spPr>
          <a:xfrm flipV="1">
            <a:off x="3990380" y="1361697"/>
            <a:ext cx="293588" cy="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V="1">
            <a:off x="4862589" y="5607706"/>
            <a:ext cx="293588" cy="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1132136" y="2852935"/>
            <a:ext cx="4529773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defTabSz="180000" fontAlgn="base"/>
            <a:r>
              <a:rPr lang="en-US" altLang="ko-KR" sz="1200" dirty="0" smtClean="0"/>
              <a:t>(d) </a:t>
            </a:r>
            <a:r>
              <a:rPr lang="ko-KR" altLang="en-US" sz="1200" dirty="0" smtClean="0"/>
              <a:t>로컬 날짜시간 입력</a:t>
            </a:r>
            <a:endParaRPr lang="en-US" altLang="ko-KR" sz="1200" dirty="0" smtClean="0"/>
          </a:p>
          <a:p>
            <a:pPr marL="228600" indent="-228600" defTabSz="180000" fontAlgn="base">
              <a:buAutoNum type="alphaLcParenBoth"/>
            </a:pPr>
            <a:endParaRPr lang="ko-KR" altLang="en-US" sz="1200" dirty="0"/>
          </a:p>
          <a:p>
            <a:pPr defTabSz="180000"/>
            <a:r>
              <a:rPr lang="en-US" altLang="ko-KR" sz="1200" dirty="0"/>
              <a:t>&lt;input type="</a:t>
            </a:r>
            <a:r>
              <a:rPr lang="en-US" altLang="ko-KR" sz="1200" dirty="0" err="1"/>
              <a:t>datetime</a:t>
            </a:r>
            <a:r>
              <a:rPr lang="en-US" altLang="ko-KR" sz="1200" dirty="0"/>
              <a:t>-local" </a:t>
            </a:r>
            <a:r>
              <a:rPr lang="en-US" altLang="ko-KR" sz="1200" dirty="0" smtClean="0"/>
              <a:t> </a:t>
            </a:r>
          </a:p>
          <a:p>
            <a:pPr defTabSz="180000"/>
            <a:r>
              <a:rPr lang="en-US" altLang="ko-KR" sz="1200" dirty="0" smtClean="0"/>
              <a:t>			value</a:t>
            </a:r>
            <a:r>
              <a:rPr lang="en-US" altLang="ko-KR" sz="1200" dirty="0"/>
              <a:t>="2016-09-01T21:30:10.32"&gt;</a:t>
            </a:r>
            <a:endParaRPr lang="en-US" altLang="ko-KR" sz="1200" b="1" dirty="0"/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3906048" y="3878955"/>
            <a:ext cx="293588" cy="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2924943"/>
            <a:ext cx="2847975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413" y="3717031"/>
            <a:ext cx="27146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070604" y="5085183"/>
            <a:ext cx="1349570" cy="255389"/>
          </a:xfrm>
          <a:prstGeom prst="wedgeRoundRectCallout">
            <a:avLst>
              <a:gd name="adj1" fmla="val 20719"/>
              <a:gd name="adj2" fmla="val 7514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spin </a:t>
            </a:r>
            <a:r>
              <a:rPr lang="ko-KR" altLang="en-US" sz="900" dirty="0" smtClean="0"/>
              <a:t>버튼으로만 변경</a:t>
            </a:r>
            <a:endParaRPr lang="ko-KR" altLang="en-US" sz="900" dirty="0"/>
          </a:p>
        </p:txBody>
      </p:sp>
      <p:sp>
        <p:nvSpPr>
          <p:cNvPr id="32" name="타원 31"/>
          <p:cNvSpPr/>
          <p:nvPr/>
        </p:nvSpPr>
        <p:spPr>
          <a:xfrm>
            <a:off x="1996232" y="3717031"/>
            <a:ext cx="1152128" cy="350142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2065859" y="4157810"/>
            <a:ext cx="1549141" cy="255389"/>
          </a:xfrm>
          <a:prstGeom prst="wedgeRoundRectCallout">
            <a:avLst>
              <a:gd name="adj1" fmla="val -32083"/>
              <a:gd name="adj2" fmla="val -7901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9</a:t>
            </a:r>
            <a:r>
              <a:rPr lang="ko-KR" altLang="en-US" sz="900" dirty="0" smtClean="0"/>
              <a:t>시 </a:t>
            </a:r>
            <a:r>
              <a:rPr lang="en-US" altLang="ko-KR" sz="900" dirty="0" smtClean="0"/>
              <a:t>30</a:t>
            </a:r>
            <a:r>
              <a:rPr lang="ko-KR" altLang="en-US" sz="900" dirty="0" smtClean="0"/>
              <a:t>분 </a:t>
            </a:r>
            <a:r>
              <a:rPr lang="en-US" altLang="ko-KR" sz="900" dirty="0" smtClean="0"/>
              <a:t>10</a:t>
            </a:r>
            <a:r>
              <a:rPr lang="ko-KR" altLang="en-US" sz="900" dirty="0" smtClean="0"/>
              <a:t>초 </a:t>
            </a:r>
            <a:r>
              <a:rPr lang="en-US" altLang="ko-KR" sz="900" dirty="0" smtClean="0"/>
              <a:t>32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129114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3-15 </a:t>
            </a:r>
            <a:r>
              <a:rPr lang="ko-KR" altLang="en-US" dirty="0"/>
              <a:t>시간 정보 입력 폼 </a:t>
            </a:r>
            <a:r>
              <a:rPr lang="ko-KR" altLang="en-US" dirty="0" smtClean="0"/>
              <a:t>요소 활용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46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13858" y="2132856"/>
            <a:ext cx="4896544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ko-KR" altLang="en-US" sz="1200" dirty="0"/>
              <a:t>시간 정보를 </a:t>
            </a:r>
            <a:r>
              <a:rPr lang="ko-KR" altLang="en-US" sz="1200" dirty="0" smtClean="0"/>
              <a:t>입력하는 폼 활용</a:t>
            </a:r>
            <a:r>
              <a:rPr lang="en-US" altLang="ko-KR" sz="1200" dirty="0" smtClean="0"/>
              <a:t>&lt;/</a:t>
            </a:r>
            <a:r>
              <a:rPr lang="en-US" altLang="ko-KR" sz="1200" dirty="0"/>
              <a:t>title&gt;&lt;/head&gt;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시간 정보 입력 </a:t>
            </a:r>
            <a:r>
              <a:rPr lang="en-US" altLang="ko-KR" sz="1200" dirty="0"/>
              <a:t>HTML5 </a:t>
            </a:r>
            <a:r>
              <a:rPr lang="ko-KR" altLang="en-US" sz="1200" dirty="0"/>
              <a:t>폼 요소들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ko-KR" altLang="en-US" sz="1200" dirty="0"/>
              <a:t>초기 </a:t>
            </a:r>
            <a:r>
              <a:rPr lang="ko-KR" altLang="en-US" sz="1200" dirty="0" err="1"/>
              <a:t>세팅</a:t>
            </a:r>
            <a:r>
              <a:rPr lang="ko-KR" altLang="en-US" sz="1200" dirty="0"/>
              <a:t> </a:t>
            </a:r>
            <a:r>
              <a:rPr lang="en-US" altLang="ko-KR" sz="1200" dirty="0"/>
              <a:t>: 2016</a:t>
            </a:r>
            <a:r>
              <a:rPr lang="ko-KR" altLang="en-US" sz="1200" dirty="0"/>
              <a:t>년 </a:t>
            </a:r>
            <a:r>
              <a:rPr lang="en-US" altLang="ko-KR" sz="1200" dirty="0"/>
              <a:t>9</a:t>
            </a:r>
            <a:r>
              <a:rPr lang="ko-KR" altLang="en-US" sz="1200" dirty="0"/>
              <a:t>월 </a:t>
            </a:r>
            <a:r>
              <a:rPr lang="en-US" altLang="ko-KR" sz="1200" dirty="0"/>
              <a:t>1</a:t>
            </a:r>
            <a:r>
              <a:rPr lang="ko-KR" altLang="en-US" sz="1200" dirty="0"/>
              <a:t>일 밤 </a:t>
            </a:r>
            <a:r>
              <a:rPr lang="en-US" altLang="ko-KR" sz="1200" dirty="0"/>
              <a:t>9</a:t>
            </a:r>
            <a:r>
              <a:rPr lang="ko-KR" altLang="en-US" sz="1200" dirty="0"/>
              <a:t>시 </a:t>
            </a:r>
            <a:r>
              <a:rPr lang="en-US" altLang="ko-KR" sz="1200" dirty="0"/>
              <a:t>30</a:t>
            </a:r>
            <a:r>
              <a:rPr lang="ko-KR" altLang="en-US" sz="1200" dirty="0"/>
              <a:t>분</a:t>
            </a:r>
            <a:r>
              <a:rPr lang="en-US" altLang="ko-KR" sz="1200" dirty="0"/>
              <a:t>(10</a:t>
            </a:r>
            <a:r>
              <a:rPr lang="ko-KR" altLang="en-US" sz="1200" dirty="0"/>
              <a:t>초 </a:t>
            </a:r>
            <a:r>
              <a:rPr lang="en-US" altLang="ko-KR" sz="1200" dirty="0"/>
              <a:t>32)&lt;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시간을 변경해 보세요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&lt;form&gt;</a:t>
            </a:r>
          </a:p>
          <a:p>
            <a:pPr defTabSz="180000"/>
            <a:r>
              <a:rPr lang="en-US" altLang="ko-KR" sz="1200" dirty="0"/>
              <a:t>&lt;pre&gt;</a:t>
            </a:r>
          </a:p>
          <a:p>
            <a:pPr defTabSz="180000"/>
            <a:r>
              <a:rPr lang="en-US" altLang="ko-KR" sz="1200" dirty="0"/>
              <a:t>month </a:t>
            </a:r>
            <a:r>
              <a:rPr lang="en-US" altLang="ko-KR" sz="1200" dirty="0" smtClean="0"/>
              <a:t>:	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input type="month" value="2016-09</a:t>
            </a:r>
            <a:r>
              <a:rPr lang="en-US" altLang="ko-KR" sz="1200" b="1" dirty="0" smtClean="0"/>
              <a:t>"&gt;</a:t>
            </a:r>
            <a:r>
              <a:rPr lang="en-US" altLang="ko-KR" sz="1200" dirty="0" smtClean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week : </a:t>
            </a:r>
            <a:r>
              <a:rPr lang="en-US" altLang="ko-KR" sz="1200" dirty="0" smtClean="0"/>
              <a:t>	&lt;</a:t>
            </a:r>
            <a:r>
              <a:rPr lang="en-US" altLang="ko-KR" sz="1200" dirty="0"/>
              <a:t>input type="week" value="2016-W36"&gt;&lt;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data : </a:t>
            </a:r>
            <a:r>
              <a:rPr lang="en-US" altLang="ko-KR" sz="1200" dirty="0" smtClean="0"/>
              <a:t>		&lt;</a:t>
            </a:r>
            <a:r>
              <a:rPr lang="en-US" altLang="ko-KR" sz="1200" dirty="0"/>
              <a:t>input type="date" value="2016-09-01"&gt;&lt;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time : </a:t>
            </a:r>
            <a:r>
              <a:rPr lang="en-US" altLang="ko-KR" sz="1200" dirty="0" smtClean="0"/>
              <a:t>		&lt;input </a:t>
            </a:r>
            <a:r>
              <a:rPr lang="en-US" altLang="ko-KR" sz="1200" dirty="0"/>
              <a:t>type="time" value="21:30"&gt;&lt;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local</a:t>
            </a:r>
            <a:r>
              <a:rPr lang="en-US" altLang="ko-KR" sz="1200" dirty="0" smtClean="0"/>
              <a:t>:		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input type="</a:t>
            </a:r>
            <a:r>
              <a:rPr lang="en-US" altLang="ko-KR" sz="1200" b="1" dirty="0" err="1"/>
              <a:t>datetime</a:t>
            </a:r>
            <a:r>
              <a:rPr lang="en-US" altLang="ko-KR" sz="1200" b="1" dirty="0"/>
              <a:t>-local" </a:t>
            </a:r>
          </a:p>
          <a:p>
            <a:pPr defTabSz="180000"/>
            <a:r>
              <a:rPr lang="en-US" altLang="ko-KR" sz="1200" b="1" dirty="0" smtClean="0"/>
              <a:t>						value</a:t>
            </a:r>
            <a:r>
              <a:rPr lang="en-US" altLang="ko-KR" sz="1200" b="1" dirty="0"/>
              <a:t>="2016-09-01T21:30:10.32"&gt;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&lt;/pre&gt;</a:t>
            </a:r>
          </a:p>
          <a:p>
            <a:pPr defTabSz="180000"/>
            <a:r>
              <a:rPr lang="en-US" altLang="ko-KR" sz="1200" dirty="0"/>
              <a:t>&lt;/form&gt;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120" y="1356947"/>
            <a:ext cx="3226296" cy="522321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24675" y="1356947"/>
            <a:ext cx="457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이 예제는 시간 정보를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입력 받는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HTML5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폼 요소들의 사례를 보인다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SourceCode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423684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2060893"/>
            <a:ext cx="2869621" cy="382389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3–16 </a:t>
            </a:r>
            <a:r>
              <a:rPr lang="ko-KR" altLang="en-US" dirty="0"/>
              <a:t>생일 날짜 입력 받기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23528" y="2034216"/>
            <a:ext cx="4988227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&lt;!DOCTYPE html&gt;</a:t>
            </a:r>
          </a:p>
          <a:p>
            <a:pPr defTabSz="180000"/>
            <a:r>
              <a:rPr lang="en-US" altLang="ko-KR" sz="1200" dirty="0" smtClean="0"/>
              <a:t>&lt;html&gt;</a:t>
            </a:r>
          </a:p>
          <a:p>
            <a:pPr defTabSz="180000"/>
            <a:r>
              <a:rPr lang="en-US" altLang="ko-KR" sz="1200" dirty="0" smtClean="0"/>
              <a:t>&lt;head&gt;&lt;title&gt;</a:t>
            </a:r>
            <a:r>
              <a:rPr lang="ko-KR" altLang="en-US" sz="1200" dirty="0" smtClean="0"/>
              <a:t>시간 정보 입력 응용</a:t>
            </a:r>
            <a:r>
              <a:rPr lang="en-US" altLang="ko-KR" sz="1200" dirty="0" smtClean="0"/>
              <a:t>&lt;/title&gt;&lt;/head&gt;</a:t>
            </a:r>
          </a:p>
          <a:p>
            <a:pPr defTabSz="180000"/>
            <a:r>
              <a:rPr lang="en-US" altLang="ko-KR" sz="1200" dirty="0" smtClean="0"/>
              <a:t>&lt;body&gt;</a:t>
            </a:r>
          </a:p>
          <a:p>
            <a:pPr defTabSz="180000"/>
            <a:r>
              <a:rPr lang="en-US" altLang="ko-KR" sz="1200" dirty="0" smtClean="0"/>
              <a:t>&lt;h3&gt;</a:t>
            </a:r>
            <a:r>
              <a:rPr lang="ko-KR" altLang="en-US" sz="1200" dirty="0" err="1" smtClean="0"/>
              <a:t>생일축하합니다</a:t>
            </a:r>
            <a:r>
              <a:rPr lang="en-US" altLang="ko-KR" sz="1200" dirty="0" smtClean="0"/>
              <a:t>&lt;/h3&gt;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 err="1" smtClean="0"/>
              <a:t>hr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ko-KR" altLang="en-US" sz="1200" dirty="0" smtClean="0"/>
              <a:t>당신의 생일은 </a:t>
            </a:r>
            <a:r>
              <a:rPr lang="en-US" altLang="ko-KR" sz="1200" dirty="0" smtClean="0"/>
              <a:t>2000</a:t>
            </a:r>
            <a:r>
              <a:rPr lang="ko-KR" altLang="en-US" sz="1200" dirty="0" smtClean="0"/>
              <a:t>년 </a:t>
            </a:r>
            <a:r>
              <a:rPr lang="en-US" altLang="ko-KR" sz="1200" dirty="0" smtClean="0"/>
              <a:t>5</a:t>
            </a:r>
            <a:r>
              <a:rPr lang="ko-KR" altLang="en-US" sz="1200" dirty="0" smtClean="0"/>
              <a:t>월 </a:t>
            </a:r>
            <a:r>
              <a:rPr lang="en-US" altLang="ko-KR" sz="1200" dirty="0" smtClean="0"/>
              <a:t>20</a:t>
            </a:r>
            <a:r>
              <a:rPr lang="ko-KR" altLang="en-US" sz="1200" dirty="0" smtClean="0"/>
              <a:t>일입니다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틀리면 수정하시고</a:t>
            </a:r>
          </a:p>
          <a:p>
            <a:pPr defTabSz="180000"/>
            <a:r>
              <a:rPr lang="ko-KR" altLang="en-US" sz="1200" dirty="0" smtClean="0"/>
              <a:t>파티 시간과 장소를 입력하세요</a:t>
            </a:r>
            <a:r>
              <a:rPr lang="en-US" altLang="ko-KR" sz="1200" dirty="0" smtClean="0"/>
              <a:t>.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 err="1" smtClean="0"/>
              <a:t>hr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&lt;form&gt;</a:t>
            </a:r>
          </a:p>
          <a:p>
            <a:pPr defTabSz="180000"/>
            <a:r>
              <a:rPr lang="en-US" altLang="ko-KR" sz="1200" dirty="0" smtClean="0"/>
              <a:t>&lt;table&gt;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 err="1" smtClean="0"/>
              <a:t>tr</a:t>
            </a:r>
            <a:r>
              <a:rPr lang="en-US" altLang="ko-KR" sz="1200" dirty="0" smtClean="0"/>
              <a:t>&gt;&lt;td&gt;</a:t>
            </a:r>
            <a:r>
              <a:rPr lang="ko-KR" altLang="en-US" sz="1200" dirty="0" smtClean="0"/>
              <a:t>생일</a:t>
            </a:r>
            <a:r>
              <a:rPr lang="en-US" altLang="ko-KR" sz="1200" dirty="0" smtClean="0"/>
              <a:t>&lt;/td&gt;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/>
              <a:t>&lt;</a:t>
            </a:r>
            <a:r>
              <a:rPr lang="en-US" altLang="ko-KR" sz="1200" dirty="0" smtClean="0"/>
              <a:t>td&gt;</a:t>
            </a:r>
            <a:r>
              <a:rPr lang="en-US" altLang="ko-KR" sz="1200" b="1" dirty="0" smtClean="0"/>
              <a:t>&lt;input type="date" value="2000-05-20"&gt;</a:t>
            </a:r>
            <a:r>
              <a:rPr lang="en-US" altLang="ko-KR" sz="1200" dirty="0" smtClean="0"/>
              <a:t>&lt;/td</a:t>
            </a:r>
            <a:r>
              <a:rPr lang="en-US" altLang="ko-KR" sz="1200" dirty="0"/>
              <a:t>&gt;&lt;/</a:t>
            </a:r>
            <a:r>
              <a:rPr lang="en-US" altLang="ko-KR" sz="1200" dirty="0" err="1" smtClean="0"/>
              <a:t>tr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 err="1" smtClean="0"/>
              <a:t>tr</a:t>
            </a:r>
            <a:r>
              <a:rPr lang="en-US" altLang="ko-KR" sz="1200" dirty="0" smtClean="0"/>
              <a:t>&gt;&lt;td&gt;</a:t>
            </a:r>
            <a:r>
              <a:rPr lang="ko-KR" altLang="en-US" sz="1200" dirty="0" smtClean="0"/>
              <a:t>생일파티시간</a:t>
            </a:r>
            <a:r>
              <a:rPr lang="en-US" altLang="ko-KR" sz="1200" dirty="0" smtClean="0"/>
              <a:t>&lt;/td&gt;</a:t>
            </a:r>
          </a:p>
          <a:p>
            <a:pPr defTabSz="180000"/>
            <a:r>
              <a:rPr lang="en-US" altLang="ko-KR" sz="1200" dirty="0" smtClean="0"/>
              <a:t>			&lt;td&gt;</a:t>
            </a:r>
            <a:r>
              <a:rPr lang="en-US" altLang="ko-KR" sz="1200" b="1" dirty="0" smtClean="0"/>
              <a:t>&lt;input type="time"&gt;</a:t>
            </a:r>
            <a:r>
              <a:rPr lang="en-US" altLang="ko-KR" sz="1200" dirty="0" smtClean="0"/>
              <a:t>&lt;/td&gt;&lt;/</a:t>
            </a:r>
            <a:r>
              <a:rPr lang="en-US" altLang="ko-KR" sz="1200" dirty="0" err="1" smtClean="0"/>
              <a:t>tr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 err="1" smtClean="0"/>
              <a:t>tr</a:t>
            </a:r>
            <a:r>
              <a:rPr lang="en-US" altLang="ko-KR" sz="1200" dirty="0" smtClean="0"/>
              <a:t>&gt;&lt;td&gt;</a:t>
            </a:r>
            <a:r>
              <a:rPr lang="ko-KR" altLang="en-US" sz="1200" dirty="0" smtClean="0"/>
              <a:t>생일파티장소</a:t>
            </a:r>
            <a:r>
              <a:rPr lang="en-US" altLang="ko-KR" sz="1200" dirty="0" smtClean="0"/>
              <a:t>&lt;/td&gt;</a:t>
            </a:r>
          </a:p>
          <a:p>
            <a:pPr defTabSz="180000"/>
            <a:r>
              <a:rPr lang="en-US" altLang="ko-KR" sz="1200" dirty="0" smtClean="0"/>
              <a:t>			&lt;td&gt;</a:t>
            </a:r>
            <a:r>
              <a:rPr lang="en-US" altLang="ko-KR" sz="1200" b="1" dirty="0" smtClean="0"/>
              <a:t>&lt;input type="text"&gt;</a:t>
            </a:r>
            <a:r>
              <a:rPr lang="en-US" altLang="ko-KR" sz="1200" dirty="0"/>
              <a:t>&lt;/td&gt;&lt;/</a:t>
            </a:r>
            <a:r>
              <a:rPr lang="en-US" altLang="ko-KR" sz="1200" dirty="0" err="1" smtClean="0"/>
              <a:t>tr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&lt;/table&gt;</a:t>
            </a:r>
          </a:p>
          <a:p>
            <a:pPr defTabSz="180000"/>
            <a:r>
              <a:rPr lang="en-US" altLang="ko-KR" sz="1200" dirty="0" smtClean="0"/>
              <a:t>&lt;/form&gt;</a:t>
            </a:r>
          </a:p>
          <a:p>
            <a:pPr defTabSz="180000"/>
            <a:r>
              <a:rPr lang="en-US" altLang="ko-KR" sz="1200" dirty="0" smtClean="0"/>
              <a:t>&lt;/body&gt;</a:t>
            </a:r>
          </a:p>
          <a:p>
            <a:pPr defTabSz="180000"/>
            <a:r>
              <a:rPr lang="en-US" altLang="ko-KR" sz="1200" dirty="0" smtClean="0"/>
              <a:t>&lt;/html&gt;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7137638" y="5373261"/>
            <a:ext cx="1440160" cy="255389"/>
          </a:xfrm>
          <a:prstGeom prst="wedgeRoundRectCallout">
            <a:avLst>
              <a:gd name="adj1" fmla="val -22459"/>
              <a:gd name="adj2" fmla="val -20282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spin </a:t>
            </a:r>
            <a:r>
              <a:rPr lang="ko-KR" altLang="en-US" sz="900" dirty="0" smtClean="0"/>
              <a:t>버튼으로</a:t>
            </a:r>
            <a:r>
              <a:rPr lang="en-US" altLang="ko-KR" sz="900" dirty="0"/>
              <a:t> </a:t>
            </a:r>
            <a:r>
              <a:rPr lang="ko-KR" altLang="en-US" sz="900" dirty="0" smtClean="0"/>
              <a:t>분 입력</a:t>
            </a:r>
            <a:endParaRPr lang="ko-KR" altLang="en-US" sz="900" dirty="0"/>
          </a:p>
        </p:txBody>
      </p:sp>
      <p:sp>
        <p:nvSpPr>
          <p:cNvPr id="5" name="직사각형 4"/>
          <p:cNvSpPr/>
          <p:nvPr/>
        </p:nvSpPr>
        <p:spPr>
          <a:xfrm>
            <a:off x="609600" y="1366922"/>
            <a:ext cx="77571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시간 정보를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입력 받는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&lt;input&gt;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태그를 사용하여 생일 날짜를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입력 받아라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SourceCode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86630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스핀버튼과 슬라이드 바로 편리한 숫자 입력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en-US" altLang="ko-KR" dirty="0" smtClean="0"/>
              <a:t>&lt;input type=“number”&gt;</a:t>
            </a:r>
          </a:p>
          <a:p>
            <a:pPr lvl="1"/>
            <a:r>
              <a:rPr lang="ko-KR" altLang="en-US" dirty="0" smtClean="0"/>
              <a:t>스핀버튼으로 정교한 값 입력</a:t>
            </a:r>
          </a:p>
          <a:p>
            <a:pPr lvl="0"/>
            <a:endParaRPr lang="en-US" altLang="ko-KR" dirty="0" smtClean="0"/>
          </a:p>
          <a:p>
            <a:pPr lvl="0"/>
            <a:endParaRPr lang="en-US" altLang="ko-KR" dirty="0"/>
          </a:p>
          <a:p>
            <a:pPr lvl="0"/>
            <a:endParaRPr lang="en-US" altLang="ko-KR" dirty="0" smtClean="0"/>
          </a:p>
          <a:p>
            <a:pPr lvl="0"/>
            <a:r>
              <a:rPr lang="en-US" altLang="ko-KR" dirty="0" smtClean="0"/>
              <a:t>&lt;input type=“range”&gt;</a:t>
            </a:r>
          </a:p>
          <a:p>
            <a:pPr lvl="1"/>
            <a:r>
              <a:rPr lang="ko-KR" altLang="en-US" dirty="0" smtClean="0"/>
              <a:t>슬라이드 바로 대략적인 값 입력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48</a:t>
            </a:fld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1115617" y="2368431"/>
            <a:ext cx="4249898" cy="57888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/>
              <a:t>input </a:t>
            </a:r>
            <a:r>
              <a:rPr lang="en-US" altLang="ko-KR" sz="1400" b="1" dirty="0"/>
              <a:t>type="number"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min</a:t>
            </a:r>
            <a:r>
              <a:rPr lang="en-US" altLang="ko-KR" sz="1400" dirty="0"/>
              <a:t>="</a:t>
            </a:r>
            <a:r>
              <a:rPr lang="en-US" altLang="ko-KR" sz="1400" dirty="0" smtClean="0"/>
              <a:t>0.0" max</a:t>
            </a:r>
            <a:r>
              <a:rPr lang="en-US" altLang="ko-KR" sz="1400" dirty="0"/>
              <a:t>="10.0" 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								  					step=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"0.5"&gt;</a:t>
            </a:r>
            <a:endParaRPr lang="ko-KR" altLang="en-US" sz="14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1115617" y="4509120"/>
            <a:ext cx="4249897" cy="1770698"/>
          </a:xfrm>
          <a:prstGeom prst="roundRect">
            <a:avLst>
              <a:gd name="adj" fmla="val 6913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/>
              <a:t>input </a:t>
            </a:r>
            <a:r>
              <a:rPr lang="en-US" altLang="ko-KR" sz="1400" b="1" dirty="0"/>
              <a:t>type="range"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min</a:t>
            </a:r>
            <a:r>
              <a:rPr lang="en-US" altLang="ko-KR" sz="1400" dirty="0"/>
              <a:t>="0" max="100</a:t>
            </a:r>
            <a:r>
              <a:rPr lang="en-US" altLang="ko-KR" sz="1400" dirty="0" smtClean="0"/>
              <a:t>" 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smtClean="0"/>
              <a:t>										list</a:t>
            </a:r>
            <a:r>
              <a:rPr lang="en-US" altLang="ko-KR" sz="1400" b="1" dirty="0"/>
              <a:t>="temperatures</a:t>
            </a:r>
            <a:r>
              <a:rPr lang="en-US" altLang="ko-KR" sz="1400" b="1" dirty="0" smtClean="0"/>
              <a:t>"</a:t>
            </a:r>
            <a:r>
              <a:rPr lang="en-US" altLang="ko-KR" sz="1400" dirty="0" smtClean="0"/>
              <a:t>&gt;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 err="1"/>
              <a:t>datalist</a:t>
            </a:r>
            <a:r>
              <a:rPr lang="en-US" altLang="ko-KR" sz="1400" dirty="0"/>
              <a:t> </a:t>
            </a:r>
            <a:r>
              <a:rPr lang="en-US" altLang="ko-KR" sz="1400" b="1" dirty="0"/>
              <a:t>id="temperatures"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option value="10" label="Low"&gt;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option value="50" label="Medium"&gt;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option value="90" label="High"&gt;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 err="1"/>
              <a:t>datalist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792" y="2276872"/>
            <a:ext cx="1188464" cy="55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직선 화살표 연결선 12"/>
          <p:cNvCxnSpPr/>
          <p:nvPr/>
        </p:nvCxnSpPr>
        <p:spPr>
          <a:xfrm flipV="1">
            <a:off x="5415715" y="2553883"/>
            <a:ext cx="293588" cy="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/>
          <p:cNvSpPr/>
          <p:nvPr/>
        </p:nvSpPr>
        <p:spPr>
          <a:xfrm>
            <a:off x="6461053" y="2346313"/>
            <a:ext cx="216685" cy="350142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5825648" y="2869257"/>
            <a:ext cx="737597" cy="255389"/>
          </a:xfrm>
          <a:prstGeom prst="wedgeRoundRectCallout">
            <a:avLst>
              <a:gd name="adj1" fmla="val 38926"/>
              <a:gd name="adj2" fmla="val -13105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spin </a:t>
            </a:r>
            <a:r>
              <a:rPr lang="ko-KR" altLang="en-US" sz="900" dirty="0" smtClean="0"/>
              <a:t>버튼</a:t>
            </a:r>
            <a:endParaRPr lang="ko-KR" altLang="en-US" sz="900" dirty="0"/>
          </a:p>
        </p:txBody>
      </p:sp>
      <p:cxnSp>
        <p:nvCxnSpPr>
          <p:cNvPr id="18" name="직선 화살표 연결선 17"/>
          <p:cNvCxnSpPr/>
          <p:nvPr/>
        </p:nvCxnSpPr>
        <p:spPr>
          <a:xfrm flipV="1">
            <a:off x="5433758" y="5284091"/>
            <a:ext cx="293588" cy="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5708048" y="4694947"/>
            <a:ext cx="2032304" cy="1237783"/>
            <a:chOff x="3109271" y="3590756"/>
            <a:chExt cx="2032304" cy="1237783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87657" y="3861048"/>
              <a:ext cx="1831654" cy="582799"/>
            </a:xfrm>
            <a:prstGeom prst="rect">
              <a:avLst/>
            </a:prstGeom>
            <a:noFill/>
            <a:ln w="9525">
              <a:solidFill>
                <a:schemeClr val="accent1">
                  <a:lumMod val="60000"/>
                  <a:lumOff val="40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3689586" y="3590756"/>
              <a:ext cx="8835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Medium(50)</a:t>
              </a:r>
              <a:endParaRPr lang="ko-KR" altLang="en-US" sz="10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463184" y="3590756"/>
              <a:ext cx="6783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High(90)</a:t>
              </a:r>
              <a:endParaRPr lang="ko-KR" alt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195327" y="3590756"/>
              <a:ext cx="6351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Low(10)</a:t>
              </a:r>
              <a:endParaRPr lang="ko-KR" altLang="en-US" sz="1000" dirty="0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4650512" y="4413041"/>
              <a:ext cx="472674" cy="4154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050" dirty="0"/>
                <a:t>m</a:t>
              </a:r>
              <a:r>
                <a:rPr lang="en-US" altLang="ko-KR" sz="1050" dirty="0" smtClean="0"/>
                <a:t>ax</a:t>
              </a:r>
            </a:p>
            <a:p>
              <a:r>
                <a:rPr lang="en-US" altLang="ko-KR" sz="1050" dirty="0" smtClean="0"/>
                <a:t>(100) </a:t>
              </a:r>
              <a:endParaRPr lang="ko-KR" altLang="en-US" sz="1050" dirty="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3109271" y="4413041"/>
              <a:ext cx="437940" cy="4154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50" dirty="0" smtClean="0"/>
                <a:t>min</a:t>
              </a:r>
            </a:p>
            <a:p>
              <a:r>
                <a:rPr lang="en-US" altLang="ko-KR" sz="1050" dirty="0" smtClean="0"/>
                <a:t> (0) </a:t>
              </a:r>
              <a:endParaRPr lang="ko-KR" altLang="en-US" sz="1050" dirty="0"/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1514030" y="3072440"/>
            <a:ext cx="328647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1050" dirty="0" smtClean="0"/>
              <a:t>(a) spin </a:t>
            </a:r>
            <a:r>
              <a:rPr lang="ko-KR" altLang="en-US" sz="1050" dirty="0" smtClean="0"/>
              <a:t>버튼 클릭 시 </a:t>
            </a:r>
            <a:r>
              <a:rPr lang="en-US" altLang="ko-KR" sz="1050" dirty="0" smtClean="0"/>
              <a:t>0.0~10.0 </a:t>
            </a:r>
            <a:r>
              <a:rPr lang="ko-KR" altLang="en-US" sz="1050" dirty="0" smtClean="0"/>
              <a:t>사이에서 </a:t>
            </a:r>
            <a:r>
              <a:rPr lang="en-US" altLang="ko-KR" sz="1050" dirty="0" smtClean="0"/>
              <a:t>0.5</a:t>
            </a:r>
            <a:r>
              <a:rPr lang="ko-KR" altLang="en-US" sz="1050" dirty="0" smtClean="0"/>
              <a:t>씩 증감</a:t>
            </a:r>
            <a:endParaRPr lang="en-US" altLang="ko-KR" sz="1050" dirty="0"/>
          </a:p>
        </p:txBody>
      </p:sp>
      <p:sp>
        <p:nvSpPr>
          <p:cNvPr id="32" name="직사각형 31"/>
          <p:cNvSpPr/>
          <p:nvPr/>
        </p:nvSpPr>
        <p:spPr>
          <a:xfrm>
            <a:off x="1634254" y="6316934"/>
            <a:ext cx="304602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1050" dirty="0" smtClean="0"/>
              <a:t>(b) </a:t>
            </a:r>
            <a:r>
              <a:rPr lang="ko-KR" altLang="en-US" sz="1050" dirty="0" smtClean="0"/>
              <a:t>슬라이드 바를 움직여 </a:t>
            </a:r>
            <a:r>
              <a:rPr lang="en-US" altLang="ko-KR" sz="1050" dirty="0" smtClean="0"/>
              <a:t>0~100</a:t>
            </a:r>
            <a:r>
              <a:rPr lang="ko-KR" altLang="en-US" sz="1050" dirty="0" smtClean="0"/>
              <a:t>사이</a:t>
            </a:r>
            <a:r>
              <a:rPr lang="ko-KR" altLang="en-US" sz="1050" dirty="0"/>
              <a:t>의</a:t>
            </a:r>
            <a:r>
              <a:rPr lang="ko-KR" altLang="en-US" sz="1050" dirty="0" smtClean="0"/>
              <a:t> 값 입력</a:t>
            </a:r>
            <a:endParaRPr lang="en-US" altLang="ko-KR" sz="1050" dirty="0"/>
          </a:p>
        </p:txBody>
      </p:sp>
    </p:spTree>
    <p:extLst>
      <p:ext uri="{BB962C8B-B14F-4D97-AF65-F5344CB8AC3E}">
        <p14:creationId xmlns:p14="http://schemas.microsoft.com/office/powerpoint/2010/main" val="722017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965" y="2120890"/>
            <a:ext cx="3015635" cy="279976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3-17 </a:t>
            </a:r>
            <a:r>
              <a:rPr lang="en-US" altLang="ko-KR" dirty="0"/>
              <a:t>&lt;input type="</a:t>
            </a:r>
            <a:r>
              <a:rPr lang="en-US" altLang="ko-KR" dirty="0" err="1"/>
              <a:t>number|range</a:t>
            </a:r>
            <a:r>
              <a:rPr lang="en-US" altLang="ko-KR" dirty="0"/>
              <a:t>"&gt;</a:t>
            </a:r>
            <a:r>
              <a:rPr lang="ko-KR" altLang="en-US" dirty="0"/>
              <a:t>로 편리한 숫자 </a:t>
            </a:r>
            <a:r>
              <a:rPr lang="ko-KR" altLang="en-US" dirty="0" smtClean="0"/>
              <a:t>입력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12648" y="1484784"/>
            <a:ext cx="4552487" cy="46166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 smtClean="0"/>
              <a:t>편리한 숫자 입력</a:t>
            </a:r>
            <a:r>
              <a:rPr lang="en-US" altLang="ko-KR" sz="1400" dirty="0" smtClean="0"/>
              <a:t>&lt;/</a:t>
            </a:r>
            <a:r>
              <a:rPr lang="en-US" altLang="ko-KR" sz="1400" dirty="0"/>
              <a:t>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홈 제어 시스템 </a:t>
            </a:r>
            <a:r>
              <a:rPr lang="en-US" altLang="ko-KR" sz="1400" dirty="0"/>
              <a:t>- </a:t>
            </a:r>
            <a:r>
              <a:rPr lang="ko-KR" altLang="en-US" sz="1400" dirty="0"/>
              <a:t>온도 조절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&lt;form&gt;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지속시간 </a:t>
            </a:r>
            <a:r>
              <a:rPr lang="en-US" altLang="ko-KR" sz="1400" dirty="0"/>
              <a:t>(0.0~10.0</a:t>
            </a:r>
            <a:r>
              <a:rPr lang="ko-KR" altLang="en-US" sz="1400" dirty="0"/>
              <a:t>시간</a:t>
            </a:r>
            <a:r>
              <a:rPr lang="en-US" altLang="ko-KR" sz="1400" dirty="0"/>
              <a:t>) :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input </a:t>
            </a:r>
            <a:r>
              <a:rPr lang="en-US" altLang="ko-KR" sz="1400" b="1" dirty="0"/>
              <a:t>type="number" </a:t>
            </a:r>
            <a:r>
              <a:rPr lang="en-US" altLang="ko-KR" sz="1400" dirty="0"/>
              <a:t>min="0.0" max="10.0" 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				step</a:t>
            </a:r>
            <a:r>
              <a:rPr lang="en-US" altLang="ko-KR" sz="1400" dirty="0"/>
              <a:t>="0.5</a:t>
            </a:r>
            <a:r>
              <a:rPr lang="en-US" altLang="ko-KR" sz="1400" dirty="0" smtClean="0"/>
              <a:t>"&gt;&lt;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온도 </a:t>
            </a:r>
            <a:r>
              <a:rPr lang="ko-KR" altLang="en-US" sz="1400" dirty="0"/>
              <a:t>설정 </a:t>
            </a:r>
            <a:r>
              <a:rPr lang="en-US" altLang="ko-KR" sz="1400" dirty="0"/>
              <a:t>:10&amp;deg;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input </a:t>
            </a:r>
            <a:r>
              <a:rPr lang="en-US" altLang="ko-KR" sz="1400" b="1" dirty="0"/>
              <a:t>type="range" </a:t>
            </a:r>
            <a:r>
              <a:rPr lang="en-US" altLang="ko-KR" sz="1400" dirty="0"/>
              <a:t>min="10" max="30" </a:t>
            </a:r>
          </a:p>
          <a:p>
            <a:pPr defTabSz="180000"/>
            <a:r>
              <a:rPr lang="en-US" altLang="ko-KR" sz="1400" dirty="0" smtClean="0"/>
              <a:t>							</a:t>
            </a:r>
            <a:r>
              <a:rPr lang="en-US" altLang="ko-KR" sz="1400" b="1" dirty="0" smtClean="0">
                <a:solidFill>
                  <a:srgbClr val="C00000"/>
                </a:solidFill>
              </a:rPr>
              <a:t>list</a:t>
            </a:r>
            <a:r>
              <a:rPr lang="en-US" altLang="ko-KR" sz="1400" b="1" dirty="0">
                <a:solidFill>
                  <a:srgbClr val="C00000"/>
                </a:solidFill>
              </a:rPr>
              <a:t>="temperatures"</a:t>
            </a:r>
            <a:r>
              <a:rPr lang="en-US" altLang="ko-KR" sz="1400" dirty="0"/>
              <a:t>&gt;30&amp;deg;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b="1" dirty="0" err="1"/>
              <a:t>datalist</a:t>
            </a:r>
            <a:r>
              <a:rPr lang="en-US" altLang="ko-KR" sz="1400" dirty="0"/>
              <a:t> </a:t>
            </a:r>
            <a:r>
              <a:rPr lang="en-US" altLang="ko-KR" sz="1400" b="1" dirty="0">
                <a:solidFill>
                  <a:srgbClr val="C00000"/>
                </a:solidFill>
              </a:rPr>
              <a:t>id="temperatures"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	&lt;</a:t>
            </a:r>
            <a:r>
              <a:rPr lang="en-US" altLang="ko-KR" sz="1400" dirty="0"/>
              <a:t>option value="12" label="Low"&gt;</a:t>
            </a:r>
          </a:p>
          <a:p>
            <a:pPr defTabSz="180000"/>
            <a:r>
              <a:rPr lang="en-US" altLang="ko-KR" sz="1400" dirty="0" smtClean="0"/>
              <a:t>		&lt;</a:t>
            </a:r>
            <a:r>
              <a:rPr lang="en-US" altLang="ko-KR" sz="1400" dirty="0"/>
              <a:t>option value="20" label="Medium"&gt;</a:t>
            </a:r>
          </a:p>
          <a:p>
            <a:pPr defTabSz="180000"/>
            <a:r>
              <a:rPr lang="en-US" altLang="ko-KR" sz="1400" dirty="0" smtClean="0"/>
              <a:t>		&lt;</a:t>
            </a:r>
            <a:r>
              <a:rPr lang="en-US" altLang="ko-KR" sz="1400" dirty="0"/>
              <a:t>option value="28" label="High"&gt;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b="1" dirty="0" smtClean="0"/>
              <a:t>/</a:t>
            </a:r>
            <a:r>
              <a:rPr lang="en-US" altLang="ko-KR" sz="1400" b="1" dirty="0" err="1"/>
              <a:t>datalist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6" name="자유형 5"/>
          <p:cNvSpPr/>
          <p:nvPr/>
        </p:nvSpPr>
        <p:spPr>
          <a:xfrm>
            <a:off x="6495293" y="4408594"/>
            <a:ext cx="312234" cy="598448"/>
          </a:xfrm>
          <a:custGeom>
            <a:avLst/>
            <a:gdLst>
              <a:gd name="connsiteX0" fmla="*/ 312234 w 312234"/>
              <a:gd name="connsiteY0" fmla="*/ 0 h 598448"/>
              <a:gd name="connsiteX1" fmla="*/ 223024 w 312234"/>
              <a:gd name="connsiteY1" fmla="*/ 483219 h 598448"/>
              <a:gd name="connsiteX2" fmla="*/ 0 w 312234"/>
              <a:gd name="connsiteY2" fmla="*/ 598448 h 59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2234" h="598448">
                <a:moveTo>
                  <a:pt x="312234" y="0"/>
                </a:moveTo>
                <a:cubicBezTo>
                  <a:pt x="293648" y="191739"/>
                  <a:pt x="275063" y="383478"/>
                  <a:pt x="223024" y="483219"/>
                </a:cubicBezTo>
                <a:cubicBezTo>
                  <a:pt x="170985" y="582960"/>
                  <a:pt x="35312" y="579863"/>
                  <a:pt x="0" y="598448"/>
                </a:cubicBezTo>
              </a:path>
            </a:pathLst>
          </a:custGeom>
          <a:noFill/>
          <a:ln w="12700">
            <a:solidFill>
              <a:schemeClr val="accent4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760696" y="4897224"/>
            <a:ext cx="886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value="12" </a:t>
            </a:r>
            <a:endParaRPr lang="en-US" altLang="ko-KR" sz="1000" dirty="0" smtClean="0"/>
          </a:p>
          <a:p>
            <a:r>
              <a:rPr lang="en-US" altLang="ko-KR" sz="1000" dirty="0" smtClean="0"/>
              <a:t>label</a:t>
            </a:r>
            <a:r>
              <a:rPr lang="en-US" altLang="ko-KR" sz="1000" dirty="0"/>
              <a:t>="Low</a:t>
            </a:r>
            <a:r>
              <a:rPr lang="en-US" altLang="ko-KR" sz="1000" dirty="0" smtClean="0"/>
              <a:t>"</a:t>
            </a:r>
            <a:endParaRPr lang="ko-KR" altLang="en-US" sz="1000" dirty="0"/>
          </a:p>
        </p:txBody>
      </p:sp>
      <p:sp>
        <p:nvSpPr>
          <p:cNvPr id="9" name="자유형 8"/>
          <p:cNvSpPr/>
          <p:nvPr/>
        </p:nvSpPr>
        <p:spPr>
          <a:xfrm flipH="1">
            <a:off x="7742114" y="4392047"/>
            <a:ext cx="106814" cy="505177"/>
          </a:xfrm>
          <a:custGeom>
            <a:avLst/>
            <a:gdLst>
              <a:gd name="connsiteX0" fmla="*/ 312234 w 312234"/>
              <a:gd name="connsiteY0" fmla="*/ 0 h 598448"/>
              <a:gd name="connsiteX1" fmla="*/ 223024 w 312234"/>
              <a:gd name="connsiteY1" fmla="*/ 483219 h 598448"/>
              <a:gd name="connsiteX2" fmla="*/ 0 w 312234"/>
              <a:gd name="connsiteY2" fmla="*/ 598448 h 59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2234" h="598448">
                <a:moveTo>
                  <a:pt x="312234" y="0"/>
                </a:moveTo>
                <a:cubicBezTo>
                  <a:pt x="293648" y="191739"/>
                  <a:pt x="275063" y="383478"/>
                  <a:pt x="223024" y="483219"/>
                </a:cubicBezTo>
                <a:cubicBezTo>
                  <a:pt x="170985" y="582960"/>
                  <a:pt x="35312" y="579863"/>
                  <a:pt x="0" y="598448"/>
                </a:cubicBezTo>
              </a:path>
            </a:pathLst>
          </a:custGeom>
          <a:noFill/>
          <a:ln w="12700">
            <a:solidFill>
              <a:schemeClr val="accent4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7511624" y="4884917"/>
            <a:ext cx="9300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value</a:t>
            </a:r>
            <a:r>
              <a:rPr lang="en-US" altLang="ko-KR" sz="1000" dirty="0" smtClean="0"/>
              <a:t>="28" </a:t>
            </a:r>
          </a:p>
          <a:p>
            <a:r>
              <a:rPr lang="en-US" altLang="ko-KR" sz="1000" dirty="0" smtClean="0"/>
              <a:t>label="High"</a:t>
            </a:r>
            <a:endParaRPr lang="ko-KR" alt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51807" y="3375209"/>
            <a:ext cx="737597" cy="255389"/>
          </a:xfrm>
          <a:prstGeom prst="wedgeRoundRectCallout">
            <a:avLst>
              <a:gd name="adj1" fmla="val -49487"/>
              <a:gd name="adj2" fmla="val 9375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spin </a:t>
            </a:r>
            <a:r>
              <a:rPr lang="ko-KR" altLang="en-US" sz="900" dirty="0" smtClean="0"/>
              <a:t>버튼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265200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시맨틱 태그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62500" lnSpcReduction="20000"/>
          </a:bodyPr>
          <a:lstStyle/>
          <a:p>
            <a:pPr lvl="0"/>
            <a:r>
              <a:rPr lang="en-US" altLang="ko-KR" dirty="0" smtClean="0"/>
              <a:t>&lt;header&gt;</a:t>
            </a:r>
          </a:p>
          <a:p>
            <a:pPr lvl="1"/>
            <a:r>
              <a:rPr lang="ko-KR" altLang="en-US" dirty="0" smtClean="0"/>
              <a:t>페이지나 섹션의 머리말 표현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페이지 제목</a:t>
            </a:r>
            <a:r>
              <a:rPr lang="en-US" altLang="ko-KR" dirty="0" smtClean="0"/>
              <a:t>, </a:t>
            </a:r>
            <a:r>
              <a:rPr lang="ko-KR" altLang="en-US" dirty="0" smtClean="0"/>
              <a:t>페이지를 소개하는 간단한 설명</a:t>
            </a:r>
            <a:endParaRPr lang="en-US" altLang="ko-KR" dirty="0" smtClean="0"/>
          </a:p>
          <a:p>
            <a:r>
              <a:rPr lang="en-US" altLang="ko-KR" dirty="0" smtClean="0"/>
              <a:t>&lt;</a:t>
            </a:r>
            <a:r>
              <a:rPr lang="en-US" altLang="ko-KR" dirty="0" err="1" smtClean="0"/>
              <a:t>nav</a:t>
            </a:r>
            <a:r>
              <a:rPr lang="en-US" altLang="ko-KR" dirty="0" smtClean="0"/>
              <a:t>&gt;</a:t>
            </a:r>
          </a:p>
          <a:p>
            <a:pPr lvl="1"/>
            <a:r>
              <a:rPr lang="ko-KR" altLang="en-US" dirty="0" smtClean="0"/>
              <a:t>하이퍼링크들을 모아 놓은 특별한 섹션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페이지 내 목차를 만드는 용도</a:t>
            </a:r>
            <a:endParaRPr lang="en-US" altLang="ko-KR" dirty="0" smtClean="0"/>
          </a:p>
          <a:p>
            <a:r>
              <a:rPr lang="en-US" altLang="ko-KR" dirty="0" smtClean="0"/>
              <a:t>&lt;section&gt;</a:t>
            </a:r>
          </a:p>
          <a:p>
            <a:pPr lvl="1"/>
            <a:r>
              <a:rPr lang="ko-KR" altLang="en-US" dirty="0" smtClean="0"/>
              <a:t>문서의 장</a:t>
            </a:r>
            <a:r>
              <a:rPr lang="en-US" altLang="ko-KR" dirty="0" smtClean="0"/>
              <a:t>(chapter, section) </a:t>
            </a:r>
            <a:r>
              <a:rPr lang="ko-KR" altLang="en-US" dirty="0" smtClean="0"/>
              <a:t>혹은 절을 구성하는 역할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일반 문서에 여러 장이 있듯이 웹 페이지에 여러 </a:t>
            </a:r>
            <a:r>
              <a:rPr lang="en-US" altLang="ko-KR" dirty="0" smtClean="0"/>
              <a:t>&lt;section&gt;</a:t>
            </a:r>
            <a:r>
              <a:rPr lang="ko-KR" altLang="en-US" dirty="0" smtClean="0"/>
              <a:t>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헤딩 태그</a:t>
            </a:r>
            <a:r>
              <a:rPr lang="en-US" altLang="ko-KR" dirty="0" smtClean="0"/>
              <a:t>(&lt;h1&gt;~&lt;h6&gt;)</a:t>
            </a:r>
            <a:r>
              <a:rPr lang="ko-KR" altLang="en-US" dirty="0" smtClean="0"/>
              <a:t>를 사용하여 절 혹은 섹션의 주제 기입</a:t>
            </a:r>
          </a:p>
          <a:p>
            <a:r>
              <a:rPr lang="en-US" altLang="ko-KR" dirty="0" smtClean="0"/>
              <a:t>&lt;article&gt;</a:t>
            </a:r>
          </a:p>
          <a:p>
            <a:pPr lvl="1"/>
            <a:r>
              <a:rPr lang="ko-KR" altLang="en-US" dirty="0" smtClean="0"/>
              <a:t>본문과 연관 있지만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독립적인 콘텐트를 담는 영역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혹은 보조 기사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블로그</a:t>
            </a:r>
            <a:r>
              <a:rPr lang="ko-KR" altLang="en-US" dirty="0" smtClean="0"/>
              <a:t> 포스트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댓글</a:t>
            </a:r>
            <a:r>
              <a:rPr lang="ko-KR" altLang="en-US" dirty="0" smtClean="0"/>
              <a:t> 등 기타 독립적인 내용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&lt;article&gt;</a:t>
            </a:r>
            <a:r>
              <a:rPr lang="ko-KR" altLang="en-US" dirty="0" smtClean="0"/>
              <a:t>에 담는 내용이 많은 경우 여러 </a:t>
            </a:r>
            <a:r>
              <a:rPr lang="en-US" altLang="ko-KR" dirty="0" smtClean="0"/>
              <a:t>&lt;section&gt; </a:t>
            </a:r>
            <a:r>
              <a:rPr lang="ko-KR" altLang="en-US" dirty="0" smtClean="0"/>
              <a:t>둘 수 있음</a:t>
            </a:r>
            <a:endParaRPr lang="en-US" altLang="ko-KR" dirty="0" smtClean="0"/>
          </a:p>
          <a:p>
            <a:r>
              <a:rPr lang="en-US" altLang="ko-KR" dirty="0" smtClean="0"/>
              <a:t>&lt;aside&gt;</a:t>
            </a:r>
          </a:p>
          <a:p>
            <a:pPr lvl="1"/>
            <a:r>
              <a:rPr lang="ko-KR" altLang="en-US" dirty="0" smtClean="0"/>
              <a:t>본문에서 약간 벗어난 노트나 팁</a:t>
            </a:r>
            <a:r>
              <a:rPr lang="en-US" altLang="ko-KR" dirty="0" smtClean="0"/>
              <a:t> </a:t>
            </a:r>
          </a:p>
          <a:p>
            <a:pPr lvl="1"/>
            <a:r>
              <a:rPr lang="ko-KR" altLang="en-US" dirty="0" smtClean="0"/>
              <a:t>신문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잡지에서 주요 기사 옆 관련 기사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삽입 어구로 표시된 논평 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페이지의 오른쪽이나 왼쪽에 주로 배치</a:t>
            </a:r>
            <a:endParaRPr lang="en-US" altLang="ko-KR" dirty="0" smtClean="0"/>
          </a:p>
          <a:p>
            <a:r>
              <a:rPr lang="en-US" altLang="ko-KR" dirty="0" smtClean="0"/>
              <a:t>&lt;footer&gt;</a:t>
            </a:r>
          </a:p>
          <a:p>
            <a:pPr lvl="1"/>
            <a:r>
              <a:rPr lang="ko-KR" altLang="en-US" dirty="0" smtClean="0"/>
              <a:t>꼬리말 영역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주로 저자나 저작권 정보</a:t>
            </a:r>
          </a:p>
          <a:p>
            <a:pPr lvl="1"/>
            <a:endParaRPr lang="ko-KR" altLang="en-US" dirty="0" smtClean="0"/>
          </a:p>
          <a:p>
            <a:endParaRPr lang="en-US" altLang="ko-KR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endParaRPr lang="en-US" altLang="ko-KR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endParaRPr lang="en-US" altLang="ko-KR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endParaRPr lang="en-US" altLang="ko-KR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endParaRPr lang="en-US" altLang="ko-KR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5</a:t>
            </a:fld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6156176" y="1556792"/>
            <a:ext cx="2706589" cy="3456384"/>
            <a:chOff x="5311749" y="1692581"/>
            <a:chExt cx="3456385" cy="3888433"/>
          </a:xfrm>
        </p:grpSpPr>
        <p:pic>
          <p:nvPicPr>
            <p:cNvPr id="9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11749" y="1692581"/>
              <a:ext cx="3456385" cy="38884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직사각형 9"/>
            <p:cNvSpPr/>
            <p:nvPr/>
          </p:nvSpPr>
          <p:spPr>
            <a:xfrm>
              <a:off x="5388638" y="1989080"/>
              <a:ext cx="3312368" cy="352839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5468504" y="2068976"/>
              <a:ext cx="3168352" cy="319276"/>
            </a:xfrm>
            <a:prstGeom prst="roundRect">
              <a:avLst>
                <a:gd name="adj" fmla="val 6869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100" dirty="0" smtClean="0">
                  <a:solidFill>
                    <a:srgbClr val="C00000"/>
                  </a:solidFill>
                </a:rPr>
                <a:t>&lt;header&gt;</a:t>
              </a:r>
              <a:endParaRPr lang="ko-KR" altLang="en-US" sz="1100" dirty="0">
                <a:solidFill>
                  <a:srgbClr val="C00000"/>
                </a:solidFill>
              </a:endParaRP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5452320" y="5116668"/>
              <a:ext cx="3168352" cy="328796"/>
            </a:xfrm>
            <a:prstGeom prst="roundRect">
              <a:avLst>
                <a:gd name="adj" fmla="val 428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100" dirty="0" smtClean="0">
                  <a:solidFill>
                    <a:srgbClr val="C00000"/>
                  </a:solidFill>
                </a:rPr>
                <a:t>&lt;footer&gt;</a:t>
              </a:r>
              <a:endParaRPr lang="ko-KR" altLang="en-US" sz="1100" dirty="0">
                <a:solidFill>
                  <a:srgbClr val="C00000"/>
                </a:solidFill>
              </a:endParaRP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5466136" y="2451827"/>
              <a:ext cx="3154536" cy="298637"/>
            </a:xfrm>
            <a:prstGeom prst="roundRect">
              <a:avLst>
                <a:gd name="adj" fmla="val 8436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100" dirty="0">
                  <a:solidFill>
                    <a:srgbClr val="C00000"/>
                  </a:solidFill>
                </a:rPr>
                <a:t>&lt;</a:t>
              </a:r>
              <a:r>
                <a:rPr lang="en-US" altLang="ko-KR" sz="1100" dirty="0" err="1">
                  <a:solidFill>
                    <a:srgbClr val="C00000"/>
                  </a:solidFill>
                </a:rPr>
                <a:t>nav</a:t>
              </a:r>
              <a:r>
                <a:rPr lang="en-US" altLang="ko-KR" sz="1100" dirty="0">
                  <a:solidFill>
                    <a:srgbClr val="C00000"/>
                  </a:solidFill>
                </a:rPr>
                <a:t>&gt;</a:t>
              </a:r>
              <a:endParaRPr lang="ko-KR" altLang="en-US" sz="1100" dirty="0">
                <a:solidFill>
                  <a:srgbClr val="C00000"/>
                </a:solidFill>
              </a:endParaRP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5466135" y="2843656"/>
              <a:ext cx="2332025" cy="976868"/>
            </a:xfrm>
            <a:prstGeom prst="roundRect">
              <a:avLst>
                <a:gd name="adj" fmla="val 597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rtlCol="0" anchor="ctr"/>
            <a:lstStyle/>
            <a:p>
              <a:pPr algn="ctr"/>
              <a:endParaRPr lang="en-US" altLang="ko-KR" sz="11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en-US" altLang="ko-KR" sz="1100" dirty="0" smtClean="0">
                  <a:solidFill>
                    <a:srgbClr val="C00000"/>
                  </a:solidFill>
                </a:rPr>
                <a:t>&lt;section&gt;</a:t>
              </a:r>
            </a:p>
            <a:p>
              <a:pPr algn="ctr"/>
              <a:endParaRPr lang="en-US" altLang="ko-KR" sz="11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 smtClean="0">
                <a:solidFill>
                  <a:srgbClr val="C00000"/>
                </a:solidFill>
              </a:endParaRPr>
            </a:p>
            <a:p>
              <a:pPr algn="ctr"/>
              <a:endParaRPr lang="en-US" altLang="ko-KR" sz="1100" dirty="0">
                <a:solidFill>
                  <a:srgbClr val="C00000"/>
                </a:solidFill>
              </a:endParaRPr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7870169" y="2848178"/>
              <a:ext cx="766687" cy="612306"/>
            </a:xfrm>
            <a:prstGeom prst="roundRect">
              <a:avLst>
                <a:gd name="adj" fmla="val 4069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100" dirty="0" smtClean="0">
                  <a:solidFill>
                    <a:srgbClr val="C00000"/>
                  </a:solidFill>
                </a:rPr>
                <a:t>&lt;article&gt;</a:t>
              </a:r>
              <a:endParaRPr lang="ko-KR" altLang="en-US" sz="1100" dirty="0">
                <a:solidFill>
                  <a:srgbClr val="C00000"/>
                </a:solidFill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7870169" y="3532492"/>
              <a:ext cx="750503" cy="1512168"/>
            </a:xfrm>
            <a:prstGeom prst="roundRect">
              <a:avLst>
                <a:gd name="adj" fmla="val 4909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100" dirty="0" smtClean="0">
                  <a:solidFill>
                    <a:srgbClr val="C00000"/>
                  </a:solidFill>
                </a:rPr>
                <a:t>&lt;aside&gt;</a:t>
              </a:r>
              <a:endParaRPr lang="ko-KR" altLang="en-US" sz="1100" dirty="0">
                <a:solidFill>
                  <a:srgbClr val="C00000"/>
                </a:solidFill>
              </a:endParaRP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5468504" y="3861536"/>
              <a:ext cx="2332025" cy="1183124"/>
            </a:xfrm>
            <a:prstGeom prst="roundRect">
              <a:avLst>
                <a:gd name="adj" fmla="val 597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rtlCol="0" anchor="ctr"/>
            <a:lstStyle/>
            <a:p>
              <a:pPr algn="ctr"/>
              <a:r>
                <a:rPr lang="en-US" altLang="ko-KR" sz="1100" dirty="0" smtClean="0">
                  <a:solidFill>
                    <a:srgbClr val="C00000"/>
                  </a:solidFill>
                </a:rPr>
                <a:t>&lt;section&gt;</a:t>
              </a: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5527773" y="3944463"/>
              <a:ext cx="2224431" cy="236101"/>
            </a:xfrm>
            <a:prstGeom prst="roundRect">
              <a:avLst>
                <a:gd name="adj" fmla="val 22996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100" dirty="0" smtClean="0">
                  <a:solidFill>
                    <a:srgbClr val="C00000"/>
                  </a:solidFill>
                </a:rPr>
                <a:t>&lt;header&gt;</a:t>
              </a:r>
              <a:endParaRPr lang="ko-KR" altLang="en-US" sz="1100" dirty="0">
                <a:solidFill>
                  <a:srgbClr val="C00000"/>
                </a:solidFill>
              </a:endParaRPr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5527773" y="4756628"/>
              <a:ext cx="2224431" cy="220877"/>
            </a:xfrm>
            <a:prstGeom prst="roundRect">
              <a:avLst>
                <a:gd name="adj" fmla="val 2887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r>
                <a:rPr lang="en-US" altLang="ko-KR" sz="1100" dirty="0" smtClean="0">
                  <a:solidFill>
                    <a:srgbClr val="C00000"/>
                  </a:solidFill>
                </a:rPr>
                <a:t>&lt;footer&gt;</a:t>
              </a:r>
              <a:endParaRPr lang="ko-KR" altLang="en-US" sz="1100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490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941" y="2390134"/>
            <a:ext cx="3456384" cy="394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입력할 정보의 힌트 </a:t>
            </a:r>
            <a:r>
              <a:rPr lang="ko-KR" altLang="en-US" dirty="0" smtClean="0"/>
              <a:t>보여주기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placeholder </a:t>
            </a:r>
            <a:r>
              <a:rPr lang="ko-KR" altLang="en-US" dirty="0" smtClean="0"/>
              <a:t>속성에 사용자가 입력할 데이터 힌트 주기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50</a:t>
            </a:fld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827584" y="2274054"/>
            <a:ext cx="4335357" cy="57888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/>
            <a:r>
              <a:rPr lang="ko-KR" altLang="en-US" sz="1400" dirty="0" err="1"/>
              <a:t>이메일</a:t>
            </a:r>
            <a:r>
              <a:rPr lang="ko-KR" altLang="en-US" sz="1400" dirty="0"/>
              <a:t> 주소</a:t>
            </a:r>
            <a:r>
              <a:rPr lang="en-US" altLang="ko-KR" sz="1400" dirty="0"/>
              <a:t>: </a:t>
            </a:r>
            <a:endParaRPr lang="en-US" altLang="ko-KR" sz="1400" dirty="0" smtClean="0"/>
          </a:p>
          <a:p>
            <a:pPr defTabSz="180000" fontAlgn="base"/>
            <a:r>
              <a:rPr lang="en-US" altLang="ko-KR" sz="1400" dirty="0" smtClean="0"/>
              <a:t>&lt;</a:t>
            </a:r>
            <a:r>
              <a:rPr lang="en-US" altLang="ko-KR" sz="1400" dirty="0"/>
              <a:t>input type="email</a:t>
            </a:r>
            <a:r>
              <a:rPr lang="en-US" altLang="ko-KR" sz="1400" dirty="0" smtClean="0"/>
              <a:t>"	</a:t>
            </a:r>
            <a:r>
              <a:rPr lang="en-US" altLang="ko-KR" sz="1400" b="1" dirty="0" smtClean="0"/>
              <a:t>placeholder=</a:t>
            </a:r>
            <a:r>
              <a:rPr lang="en-US" altLang="ko-KR" sz="1400" b="1" dirty="0"/>
              <a:t>"</a:t>
            </a:r>
            <a:r>
              <a:rPr lang="en-US" altLang="ko-KR" sz="1400" b="1" dirty="0" err="1" smtClean="0">
                <a:solidFill>
                  <a:schemeClr val="accent2">
                    <a:lumMod val="75000"/>
                  </a:schemeClr>
                </a:solidFill>
              </a:rPr>
              <a:t>id@host</a:t>
            </a:r>
            <a:r>
              <a:rPr lang="en-US" altLang="ko-KR" sz="1400" b="1" dirty="0" smtClean="0"/>
              <a:t>"</a:t>
            </a:r>
            <a:r>
              <a:rPr lang="en-US" altLang="ko-KR" sz="1400" dirty="0" smtClean="0"/>
              <a:t>&gt;</a:t>
            </a:r>
            <a:endParaRPr lang="en-US" altLang="ko-KR" sz="1400" dirty="0"/>
          </a:p>
        </p:txBody>
      </p:sp>
      <p:sp>
        <p:nvSpPr>
          <p:cNvPr id="3" name="자유형 2"/>
          <p:cNvSpPr/>
          <p:nvPr/>
        </p:nvSpPr>
        <p:spPr>
          <a:xfrm>
            <a:off x="4450036" y="2249950"/>
            <a:ext cx="2441097" cy="300056"/>
          </a:xfrm>
          <a:custGeom>
            <a:avLst/>
            <a:gdLst>
              <a:gd name="connsiteX0" fmla="*/ 0 w 2676605"/>
              <a:gd name="connsiteY0" fmla="*/ 300056 h 300056"/>
              <a:gd name="connsiteX1" fmla="*/ 406400 w 2676605"/>
              <a:gd name="connsiteY1" fmla="*/ 18347 h 300056"/>
              <a:gd name="connsiteX2" fmla="*/ 2313709 w 2676605"/>
              <a:gd name="connsiteY2" fmla="*/ 55292 h 300056"/>
              <a:gd name="connsiteX3" fmla="*/ 2673928 w 2676605"/>
              <a:gd name="connsiteY3" fmla="*/ 281583 h 30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6605" h="300056">
                <a:moveTo>
                  <a:pt x="0" y="300056"/>
                </a:moveTo>
                <a:cubicBezTo>
                  <a:pt x="10391" y="179598"/>
                  <a:pt x="20782" y="59141"/>
                  <a:pt x="406400" y="18347"/>
                </a:cubicBezTo>
                <a:cubicBezTo>
                  <a:pt x="792018" y="-22447"/>
                  <a:pt x="1935788" y="11419"/>
                  <a:pt x="2313709" y="55292"/>
                </a:cubicBezTo>
                <a:cubicBezTo>
                  <a:pt x="2691630" y="99165"/>
                  <a:pt x="2682779" y="190374"/>
                  <a:pt x="2673928" y="281583"/>
                </a:cubicBezTo>
              </a:path>
            </a:pathLst>
          </a:custGeom>
          <a:noFill/>
          <a:ln w="12700">
            <a:solidFill>
              <a:schemeClr val="accent4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82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형식을 가진 텍스트 입력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&lt;input type=“email”&gt;, email </a:t>
            </a:r>
            <a:r>
              <a:rPr lang="ko-KR" altLang="en-US" sz="2000" dirty="0" smtClean="0"/>
              <a:t>주소 입력</a:t>
            </a:r>
            <a:endParaRPr lang="en-US" altLang="ko-KR" sz="20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&lt;input type=“</a:t>
            </a:r>
            <a:r>
              <a:rPr lang="en-US" altLang="ko-KR" sz="2000" dirty="0" err="1" smtClean="0"/>
              <a:t>url</a:t>
            </a:r>
            <a:r>
              <a:rPr lang="en-US" altLang="ko-KR" sz="2000" dirty="0" smtClean="0"/>
              <a:t>”&gt;, URL </a:t>
            </a:r>
            <a:r>
              <a:rPr lang="ko-KR" altLang="en-US" sz="2000" dirty="0" smtClean="0"/>
              <a:t>입력</a:t>
            </a:r>
            <a:endParaRPr lang="en-US" altLang="ko-KR" sz="2000" dirty="0" smtClean="0"/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&lt;input type=“</a:t>
            </a:r>
            <a:r>
              <a:rPr lang="en-US" altLang="ko-KR" sz="2000" dirty="0" err="1" smtClean="0"/>
              <a:t>tel</a:t>
            </a:r>
            <a:r>
              <a:rPr lang="en-US" altLang="ko-KR" sz="2000" dirty="0" smtClean="0"/>
              <a:t>”&gt;, </a:t>
            </a:r>
            <a:r>
              <a:rPr lang="ko-KR" altLang="en-US" sz="2000" dirty="0" smtClean="0"/>
              <a:t>전화번호 입력</a:t>
            </a:r>
            <a:endParaRPr lang="en-US" altLang="ko-KR" sz="2000" dirty="0" smtClean="0"/>
          </a:p>
          <a:p>
            <a:pPr lvl="1"/>
            <a:endParaRPr lang="en-US" altLang="ko-KR" sz="1800" dirty="0" smtClean="0"/>
          </a:p>
          <a:p>
            <a:r>
              <a:rPr lang="ko-KR" altLang="en-US" sz="2000" dirty="0" err="1" smtClean="0"/>
              <a:t>검색어</a:t>
            </a:r>
            <a:r>
              <a:rPr lang="ko-KR" altLang="en-US" sz="2000" dirty="0" smtClean="0"/>
              <a:t> 입력</a:t>
            </a:r>
            <a:r>
              <a:rPr lang="en-US" altLang="ko-KR" sz="2000" dirty="0" smtClean="0"/>
              <a:t>, &lt;input type=“search”&gt;</a:t>
            </a:r>
          </a:p>
          <a:p>
            <a:pPr lvl="1"/>
            <a:endParaRPr lang="en-US" altLang="ko-KR" sz="1600" dirty="0" smtClean="0"/>
          </a:p>
          <a:p>
            <a:endParaRPr lang="en-US" altLang="ko-KR" sz="1800" dirty="0" smtClean="0"/>
          </a:p>
          <a:p>
            <a:pPr lvl="1"/>
            <a:endParaRPr lang="en-US" altLang="ko-KR" sz="1600" dirty="0" smtClean="0"/>
          </a:p>
          <a:p>
            <a:endParaRPr lang="ko-KR" altLang="en-US" sz="1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51</a:t>
            </a:fld>
            <a:endParaRPr lang="ko-KR" altLang="en-US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9534" y="2578790"/>
            <a:ext cx="2495550" cy="533400"/>
          </a:xfrm>
          <a:prstGeom prst="rect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283" y="2878027"/>
            <a:ext cx="1904800" cy="655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모서리가 둥근 직사각형 4"/>
          <p:cNvSpPr/>
          <p:nvPr/>
        </p:nvSpPr>
        <p:spPr>
          <a:xfrm>
            <a:off x="1296771" y="1772816"/>
            <a:ext cx="3585020" cy="715089"/>
          </a:xfrm>
          <a:prstGeom prst="roundRect">
            <a:avLst>
              <a:gd name="adj" fmla="val 1074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ko-KR" altLang="en-US" sz="1200" dirty="0" err="1" smtClean="0"/>
              <a:t>이메일</a:t>
            </a:r>
            <a:r>
              <a:rPr lang="ko-KR" altLang="en-US" sz="1200" dirty="0" smtClean="0"/>
              <a:t> 주소 </a:t>
            </a:r>
            <a:r>
              <a:rPr lang="en-US" altLang="ko-KR" sz="1200" dirty="0" smtClean="0"/>
              <a:t>: </a:t>
            </a:r>
          </a:p>
          <a:p>
            <a:pPr defTabSz="180000"/>
            <a:r>
              <a:rPr lang="en-US" altLang="ko-KR" sz="1200" dirty="0" smtClean="0"/>
              <a:t>&lt;input type="email</a:t>
            </a:r>
            <a:r>
              <a:rPr lang="en-US" altLang="ko-KR" sz="1200" dirty="0"/>
              <a:t>"</a:t>
            </a:r>
            <a:r>
              <a:rPr lang="en-US" altLang="ko-KR" sz="1200" dirty="0" smtClean="0"/>
              <a:t> placeholder=“</a:t>
            </a:r>
            <a:r>
              <a:rPr lang="en-US" altLang="ko-KR" sz="1200" dirty="0" err="1" smtClean="0"/>
              <a:t>id@host</a:t>
            </a:r>
            <a:r>
              <a:rPr lang="en-US" altLang="ko-KR" sz="1200" dirty="0" smtClean="0"/>
              <a:t>"&gt;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input type="submit" </a:t>
            </a:r>
            <a:r>
              <a:rPr lang="en-US" altLang="ko-KR" sz="1200" dirty="0" smtClean="0"/>
              <a:t>value</a:t>
            </a:r>
            <a:r>
              <a:rPr lang="en-US" altLang="ko-KR" sz="1200" dirty="0"/>
              <a:t>="</a:t>
            </a:r>
            <a:r>
              <a:rPr lang="ko-KR" altLang="en-US" sz="1200" dirty="0"/>
              <a:t>전송</a:t>
            </a:r>
            <a:r>
              <a:rPr lang="en-US" altLang="ko-KR" sz="1200" dirty="0"/>
              <a:t>"&gt; </a:t>
            </a:r>
            <a:endParaRPr lang="ko-KR" altLang="en-US" sz="1200" dirty="0"/>
          </a:p>
        </p:txBody>
      </p:sp>
      <p:sp>
        <p:nvSpPr>
          <p:cNvPr id="3" name="직사각형 2"/>
          <p:cNvSpPr/>
          <p:nvPr/>
        </p:nvSpPr>
        <p:spPr>
          <a:xfrm>
            <a:off x="2627039" y="3256443"/>
            <a:ext cx="11368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/>
              <a:t> </a:t>
            </a:r>
            <a:r>
              <a:rPr lang="en-US" altLang="ko-KR" sz="1200" dirty="0" smtClean="0"/>
              <a:t>(a) </a:t>
            </a:r>
            <a:r>
              <a:rPr lang="ko-KR" altLang="en-US" sz="1200" dirty="0" smtClean="0"/>
              <a:t>초기 화면</a:t>
            </a:r>
            <a:endParaRPr lang="ko-KR" altLang="en-US" sz="1200" dirty="0"/>
          </a:p>
        </p:txBody>
      </p:sp>
      <p:sp>
        <p:nvSpPr>
          <p:cNvPr id="12" name="직사각형 11"/>
          <p:cNvSpPr/>
          <p:nvPr/>
        </p:nvSpPr>
        <p:spPr>
          <a:xfrm>
            <a:off x="6116853" y="3655970"/>
            <a:ext cx="25442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/>
              <a:t> </a:t>
            </a:r>
            <a:r>
              <a:rPr lang="en-US" altLang="ko-KR" sz="1200" dirty="0" smtClean="0"/>
              <a:t>(b) </a:t>
            </a:r>
            <a:r>
              <a:rPr lang="ko-KR" altLang="en-US" sz="1200" dirty="0" err="1"/>
              <a:t>이메일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주소</a:t>
            </a:r>
            <a:r>
              <a:rPr lang="ko-KR" altLang="en-US" sz="1200" dirty="0"/>
              <a:t>를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잘못 </a:t>
            </a:r>
            <a:r>
              <a:rPr lang="ko-KR" altLang="en-US" sz="1200" dirty="0" smtClean="0"/>
              <a:t>입력하고 </a:t>
            </a:r>
            <a:endParaRPr lang="en-US" altLang="ko-KR" sz="1200" dirty="0" smtClean="0"/>
          </a:p>
          <a:p>
            <a:r>
              <a:rPr lang="en-US" altLang="ko-KR" sz="1200"/>
              <a:t> </a:t>
            </a:r>
            <a:r>
              <a:rPr lang="en-US" altLang="ko-KR" sz="1200" smtClean="0"/>
              <a:t>     ‘</a:t>
            </a:r>
            <a:r>
              <a:rPr lang="ko-KR" altLang="en-US" sz="1200" smtClean="0"/>
              <a:t>전송</a:t>
            </a:r>
            <a:r>
              <a:rPr lang="en-US" altLang="ko-KR" sz="1200" smtClean="0"/>
              <a:t>’ </a:t>
            </a:r>
            <a:r>
              <a:rPr lang="ko-KR" altLang="en-US" sz="1200" dirty="0" smtClean="0"/>
              <a:t>버튼을 클릭하여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 </a:t>
            </a:r>
            <a:r>
              <a:rPr lang="ko-KR" altLang="en-US" sz="1200" dirty="0" smtClean="0"/>
              <a:t> 전송한 </a:t>
            </a:r>
            <a:r>
              <a:rPr lang="ko-KR" altLang="en-US" sz="1200" dirty="0"/>
              <a:t>경우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78280" y="3191681"/>
            <a:ext cx="849828" cy="272415"/>
          </a:xfrm>
          <a:prstGeom prst="wedgeRoundRectCallout">
            <a:avLst>
              <a:gd name="adj1" fmla="val 63151"/>
              <a:gd name="adj2" fmla="val -3781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오류메시지</a:t>
            </a:r>
            <a:endParaRPr lang="ko-KR" altLang="en-US" sz="1000" dirty="0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979236" y="2829945"/>
            <a:ext cx="520980" cy="1508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78558" y="2178488"/>
            <a:ext cx="1442412" cy="272415"/>
          </a:xfrm>
          <a:prstGeom prst="wedgeRoundRectCallout">
            <a:avLst>
              <a:gd name="adj1" fmla="val -19270"/>
              <a:gd name="adj2" fmla="val 14555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smtClean="0"/>
              <a:t>사용자가 입력한 내용</a:t>
            </a:r>
            <a:endParaRPr lang="ko-KR" altLang="en-US" sz="10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158" y="2576284"/>
            <a:ext cx="2711317" cy="60348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1207948" y="4345226"/>
            <a:ext cx="4511430" cy="3077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&lt;input type=“</a:t>
            </a:r>
            <a:r>
              <a:rPr lang="en-US" altLang="ko-KR" sz="1400" dirty="0" err="1"/>
              <a:t>url</a:t>
            </a:r>
            <a:r>
              <a:rPr lang="en-US" altLang="ko-KR" sz="1400" dirty="0"/>
              <a:t>” placeholder=“http://”&gt;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206280" y="5117290"/>
            <a:ext cx="4572000" cy="3077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&lt;input type=“</a:t>
            </a:r>
            <a:r>
              <a:rPr lang="en-US" altLang="ko-KR" sz="1400" dirty="0" err="1"/>
              <a:t>tel</a:t>
            </a:r>
            <a:r>
              <a:rPr lang="en-US" altLang="ko-KR" sz="1400" dirty="0"/>
              <a:t>” placeholder=“010-1234-5678”&gt;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1206280" y="5959408"/>
            <a:ext cx="4572000" cy="3077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&lt;input type=“search” placeholder="</a:t>
            </a:r>
            <a:r>
              <a:rPr lang="ko-KR" altLang="en-US" sz="1400" dirty="0" err="1"/>
              <a:t>검색어</a:t>
            </a:r>
            <a:r>
              <a:rPr lang="en-US" altLang="ko-KR" sz="1400" dirty="0"/>
              <a:t>"&gt;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563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3–18 </a:t>
            </a:r>
            <a:r>
              <a:rPr lang="ko-KR" altLang="en-US" dirty="0"/>
              <a:t>형식을 가진 텍스트 </a:t>
            </a:r>
            <a:r>
              <a:rPr lang="ko-KR" altLang="en-US" dirty="0" smtClean="0"/>
              <a:t>입력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05944" y="1700808"/>
            <a:ext cx="5616624" cy="37548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형식을 가진 텍스트 입력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</a:t>
            </a:r>
            <a:r>
              <a:rPr lang="en-US" altLang="ko-KR" sz="1400" dirty="0" smtClean="0"/>
              <a:t>&gt;</a:t>
            </a:r>
            <a:r>
              <a:rPr lang="ko-KR" altLang="en-US" sz="1400" dirty="0" smtClean="0"/>
              <a:t>회원 </a:t>
            </a:r>
            <a:r>
              <a:rPr lang="ko-KR" altLang="en-US" sz="1400" dirty="0"/>
              <a:t>정보를 입력해주세요</a:t>
            </a:r>
            <a:r>
              <a:rPr lang="en-US" altLang="ko-KR" sz="1400" dirty="0"/>
              <a:t>.&lt;/h3&gt;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&lt;form&gt;</a:t>
            </a:r>
          </a:p>
          <a:p>
            <a:pPr defTabSz="180000"/>
            <a:r>
              <a:rPr lang="en-US" altLang="ko-KR" sz="1400" dirty="0" smtClean="0"/>
              <a:t>	email </a:t>
            </a:r>
            <a:r>
              <a:rPr lang="en-US" altLang="ko-KR" sz="1400" dirty="0"/>
              <a:t>: &lt;input </a:t>
            </a:r>
            <a:r>
              <a:rPr lang="en-US" altLang="ko-KR" sz="1400" b="1" dirty="0"/>
              <a:t>type="email" </a:t>
            </a:r>
            <a:r>
              <a:rPr lang="en-US" altLang="ko-KR" sz="1400" dirty="0"/>
              <a:t>placeholder</a:t>
            </a:r>
            <a:r>
              <a:rPr lang="en-US" altLang="ko-KR" sz="1400" dirty="0" smtClean="0"/>
              <a:t>="</a:t>
            </a:r>
            <a:r>
              <a:rPr lang="en-US" altLang="ko-KR" sz="1400" dirty="0" err="1"/>
              <a:t>id@host</a:t>
            </a:r>
            <a:r>
              <a:rPr lang="en-US" altLang="ko-KR" sz="1400" dirty="0"/>
              <a:t>"&gt;&lt;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홈페이지 </a:t>
            </a:r>
            <a:r>
              <a:rPr lang="en-US" altLang="ko-KR" sz="1400" dirty="0"/>
              <a:t>: &lt;input </a:t>
            </a:r>
            <a:r>
              <a:rPr lang="en-US" altLang="ko-KR" sz="1400" b="1" dirty="0"/>
              <a:t>type="</a:t>
            </a:r>
            <a:r>
              <a:rPr lang="en-US" altLang="ko-KR" sz="1400" b="1" dirty="0" err="1"/>
              <a:t>url</a:t>
            </a:r>
            <a:r>
              <a:rPr lang="en-US" altLang="ko-KR" sz="1400" b="1" dirty="0"/>
              <a:t>" </a:t>
            </a:r>
            <a:r>
              <a:rPr lang="en-US" altLang="ko-KR" sz="1400" dirty="0"/>
              <a:t>placeholder</a:t>
            </a:r>
            <a:r>
              <a:rPr lang="en-US" altLang="ko-KR" sz="1400" dirty="0" smtClean="0"/>
              <a:t>="</a:t>
            </a:r>
            <a:r>
              <a:rPr lang="en-US" altLang="ko-KR" sz="1400" dirty="0"/>
              <a:t>http://"&gt;&lt;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전화번호 </a:t>
            </a:r>
            <a:r>
              <a:rPr lang="en-US" altLang="ko-KR" sz="1400" dirty="0"/>
              <a:t>: &lt;input </a:t>
            </a:r>
            <a:r>
              <a:rPr lang="en-US" altLang="ko-KR" sz="1400" b="1" dirty="0"/>
              <a:t>type="</a:t>
            </a:r>
            <a:r>
              <a:rPr lang="en-US" altLang="ko-KR" sz="1400" b="1" dirty="0" err="1"/>
              <a:t>tel</a:t>
            </a:r>
            <a:r>
              <a:rPr lang="en-US" altLang="ko-KR" sz="1400" b="1" dirty="0"/>
              <a:t>" </a:t>
            </a:r>
            <a:r>
              <a:rPr lang="en-US" altLang="ko-KR" sz="1400" dirty="0"/>
              <a:t>placeholder="010-1234-5678"&gt;</a:t>
            </a:r>
          </a:p>
          <a:p>
            <a:pPr defTabSz="180000"/>
            <a:r>
              <a:rPr lang="en-US" altLang="ko-KR" sz="1400" dirty="0" smtClean="0"/>
              <a:t>				&lt;</a:t>
            </a:r>
            <a:r>
              <a:rPr lang="en-US" altLang="ko-KR" sz="1400" dirty="0"/>
              <a:t>input type="submit" value="</a:t>
            </a:r>
            <a:r>
              <a:rPr lang="ko-KR" altLang="en-US" sz="1400" dirty="0"/>
              <a:t>확인</a:t>
            </a:r>
            <a:r>
              <a:rPr lang="en-US" altLang="ko-KR" sz="1400" dirty="0"/>
              <a:t>"&gt;&lt;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err="1" smtClean="0"/>
              <a:t>검색어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: &lt;input </a:t>
            </a:r>
            <a:r>
              <a:rPr lang="en-US" altLang="ko-KR" sz="1400" b="1" dirty="0"/>
              <a:t>type="search" </a:t>
            </a:r>
            <a:r>
              <a:rPr lang="en-US" altLang="ko-KR" sz="1400" dirty="0" smtClean="0"/>
              <a:t>placeholder</a:t>
            </a:r>
            <a:r>
              <a:rPr lang="en-US" altLang="ko-KR" sz="1400" dirty="0"/>
              <a:t>="</a:t>
            </a:r>
            <a:r>
              <a:rPr lang="ko-KR" altLang="en-US" sz="1400" dirty="0" err="1"/>
              <a:t>검색어</a:t>
            </a:r>
            <a:r>
              <a:rPr lang="en-US" altLang="ko-KR" sz="1400" dirty="0"/>
              <a:t>"</a:t>
            </a:r>
            <a:r>
              <a:rPr lang="en-US" altLang="ko-KR" sz="1400" dirty="0" smtClean="0"/>
              <a:t>&gt;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			&lt;</a:t>
            </a:r>
            <a:r>
              <a:rPr lang="en-US" altLang="ko-KR" sz="1400" dirty="0"/>
              <a:t>input type="button" value="</a:t>
            </a:r>
            <a:r>
              <a:rPr lang="ko-KR" altLang="en-US" sz="1400" dirty="0"/>
              <a:t>검색</a:t>
            </a:r>
            <a:r>
              <a:rPr lang="en-US" altLang="ko-KR" sz="1400" dirty="0"/>
              <a:t>"&gt;</a:t>
            </a:r>
          </a:p>
          <a:p>
            <a:pPr defTabSz="180000"/>
            <a:r>
              <a:rPr lang="en-US" altLang="ko-KR" sz="1400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52" y="2043638"/>
            <a:ext cx="3041920" cy="302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91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255" y="2183803"/>
            <a:ext cx="2908023" cy="324648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3–19 </a:t>
            </a:r>
            <a:r>
              <a:rPr lang="ko-KR" altLang="en-US" dirty="0"/>
              <a:t>폼 요소의 </a:t>
            </a:r>
            <a:r>
              <a:rPr lang="ko-KR" altLang="en-US" dirty="0" err="1" smtClean="0"/>
              <a:t>그룹핑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53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571463" y="1628800"/>
            <a:ext cx="4104456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폼 입력 그룹으로 묶기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</a:t>
            </a:r>
            <a:r>
              <a:rPr lang="en-US" altLang="ko-KR" sz="1400" dirty="0" smtClean="0"/>
              <a:t>&gt;</a:t>
            </a:r>
            <a:r>
              <a:rPr lang="ko-KR" altLang="en-US" sz="1400" dirty="0" smtClean="0"/>
              <a:t>회원 정보를 입력해주세요</a:t>
            </a:r>
            <a:r>
              <a:rPr lang="en-US" altLang="ko-KR" sz="1400" dirty="0" smtClean="0"/>
              <a:t>.&lt;/h3&gt;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 err="1" smtClean="0"/>
              <a:t>hr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&lt;form&gt;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&lt;</a:t>
            </a:r>
            <a:r>
              <a:rPr lang="en-US" altLang="ko-KR" sz="1400" b="1" dirty="0" err="1"/>
              <a:t>fieldset</a:t>
            </a:r>
            <a:r>
              <a:rPr lang="en-US" altLang="ko-KR" sz="1400" b="1" dirty="0"/>
              <a:t>&gt;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smtClean="0">
                <a:solidFill>
                  <a:srgbClr val="C00000"/>
                </a:solidFill>
              </a:rPr>
              <a:t>&lt;</a:t>
            </a:r>
            <a:r>
              <a:rPr lang="en-US" altLang="ko-KR" sz="1400" b="1" dirty="0">
                <a:solidFill>
                  <a:srgbClr val="C00000"/>
                </a:solidFill>
              </a:rPr>
              <a:t>legend&gt;</a:t>
            </a:r>
            <a:r>
              <a:rPr lang="ko-KR" altLang="en-US" sz="1400" b="1" dirty="0">
                <a:solidFill>
                  <a:srgbClr val="C00000"/>
                </a:solidFill>
              </a:rPr>
              <a:t>회원정보</a:t>
            </a:r>
            <a:r>
              <a:rPr lang="en-US" altLang="ko-KR" sz="1400" b="1" dirty="0">
                <a:solidFill>
                  <a:srgbClr val="C00000"/>
                </a:solidFill>
              </a:rPr>
              <a:t>&lt;/legend&gt;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ko-KR" altLang="en-US" sz="1400" dirty="0" err="1" smtClean="0"/>
              <a:t>이메일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: &lt;input type="email"&gt;&lt;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ko-KR" altLang="en-US" sz="1400" dirty="0" smtClean="0"/>
              <a:t>홈페이지 </a:t>
            </a:r>
            <a:r>
              <a:rPr lang="en-US" altLang="ko-KR" sz="1400" dirty="0"/>
              <a:t>: &lt;input type="</a:t>
            </a:r>
            <a:r>
              <a:rPr lang="en-US" altLang="ko-KR" sz="1400" dirty="0" err="1"/>
              <a:t>url</a:t>
            </a:r>
            <a:r>
              <a:rPr lang="en-US" altLang="ko-KR" sz="1400" dirty="0"/>
              <a:t>"&gt;&lt;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ko-KR" altLang="en-US" sz="1400" dirty="0" smtClean="0"/>
              <a:t>전화번호 </a:t>
            </a:r>
            <a:r>
              <a:rPr lang="en-US" altLang="ko-KR" sz="1400" dirty="0"/>
              <a:t>: &lt;input type="</a:t>
            </a:r>
            <a:r>
              <a:rPr lang="en-US" altLang="ko-KR" sz="1400" dirty="0" err="1"/>
              <a:t>tel</a:t>
            </a:r>
            <a:r>
              <a:rPr lang="en-US" altLang="ko-KR" sz="1400" dirty="0"/>
              <a:t>"&gt;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&lt;/</a:t>
            </a:r>
            <a:r>
              <a:rPr lang="en-US" altLang="ko-KR" sz="1400" b="1" dirty="0" err="1"/>
              <a:t>fieldset</a:t>
            </a:r>
            <a:r>
              <a:rPr lang="en-US" altLang="ko-KR" sz="1400" b="1" dirty="0" smtClean="0"/>
              <a:t>&gt;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small&gt;</a:t>
            </a:r>
            <a:r>
              <a:rPr lang="ko-KR" altLang="en-US" sz="1400" dirty="0"/>
              <a:t>질문 </a:t>
            </a:r>
            <a:r>
              <a:rPr lang="en-US" altLang="ko-KR" sz="1400" dirty="0"/>
              <a:t>: Tel. 010-111-1111&lt;/small&gt;</a:t>
            </a:r>
          </a:p>
          <a:p>
            <a:pPr defTabSz="180000"/>
            <a:r>
              <a:rPr lang="en-US" altLang="ko-KR" sz="1400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5" name="자유형 4"/>
          <p:cNvSpPr/>
          <p:nvPr/>
        </p:nvSpPr>
        <p:spPr>
          <a:xfrm>
            <a:off x="3556165" y="3683826"/>
            <a:ext cx="2239971" cy="123221"/>
          </a:xfrm>
          <a:custGeom>
            <a:avLst/>
            <a:gdLst>
              <a:gd name="connsiteX0" fmla="*/ 0 w 2636070"/>
              <a:gd name="connsiteY0" fmla="*/ 0 h 203200"/>
              <a:gd name="connsiteX1" fmla="*/ 2252134 w 2636070"/>
              <a:gd name="connsiteY1" fmla="*/ 42333 h 203200"/>
              <a:gd name="connsiteX2" fmla="*/ 2616200 w 2636070"/>
              <a:gd name="connsiteY2" fmla="*/ 203200 h 2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070" h="203200">
                <a:moveTo>
                  <a:pt x="0" y="0"/>
                </a:moveTo>
                <a:cubicBezTo>
                  <a:pt x="908050" y="4233"/>
                  <a:pt x="1816101" y="8466"/>
                  <a:pt x="2252134" y="42333"/>
                </a:cubicBezTo>
                <a:cubicBezTo>
                  <a:pt x="2688167" y="76200"/>
                  <a:pt x="2652183" y="139700"/>
                  <a:pt x="2616200" y="203200"/>
                </a:cubicBezTo>
              </a:path>
            </a:pathLst>
          </a:custGeom>
          <a:noFill/>
          <a:ln w="9525">
            <a:solidFill>
              <a:srgbClr val="C0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653201" y="4294460"/>
            <a:ext cx="764054" cy="272415"/>
          </a:xfrm>
          <a:prstGeom prst="wedgeRoundRectCallout">
            <a:avLst>
              <a:gd name="adj1" fmla="val 63151"/>
              <a:gd name="adj2" fmla="val -3781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smtClean="0"/>
              <a:t>그룹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박스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49203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문서의 모양은 구조와 별개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시맨틱</a:t>
            </a:r>
            <a:r>
              <a:rPr lang="ko-KR" altLang="en-US" dirty="0" smtClean="0"/>
              <a:t> 태그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&lt;</a:t>
            </a:r>
            <a:r>
              <a:rPr lang="en-US" altLang="ko-KR" dirty="0"/>
              <a:t>header</a:t>
            </a:r>
            <a:r>
              <a:rPr lang="en-US" altLang="ko-KR" dirty="0" smtClean="0"/>
              <a:t>&gt;, </a:t>
            </a:r>
            <a:r>
              <a:rPr lang="en-US" altLang="ko-KR" dirty="0"/>
              <a:t>&lt;</a:t>
            </a:r>
            <a:r>
              <a:rPr lang="en-US" altLang="ko-KR" dirty="0" err="1"/>
              <a:t>nav</a:t>
            </a:r>
            <a:r>
              <a:rPr lang="en-US" altLang="ko-KR" dirty="0" smtClean="0"/>
              <a:t>&gt;, </a:t>
            </a:r>
            <a:r>
              <a:rPr lang="en-US" altLang="ko-KR" dirty="0"/>
              <a:t>&lt;section&gt;, &lt;</a:t>
            </a:r>
            <a:r>
              <a:rPr lang="en-US" altLang="ko-KR"/>
              <a:t>article</a:t>
            </a:r>
            <a:r>
              <a:rPr lang="en-US" altLang="ko-KR" smtClean="0"/>
              <a:t>&gt;, &lt;footer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위치와 색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모양이 자동으로 결정되는 것이 아님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개발자가 </a:t>
            </a:r>
            <a:r>
              <a:rPr lang="en-US" altLang="ko-KR" dirty="0" smtClean="0"/>
              <a:t>CSS3</a:t>
            </a:r>
            <a:r>
              <a:rPr lang="ko-KR" altLang="en-US" dirty="0" smtClean="0"/>
              <a:t>를 이용하여 직접 위치와 색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모양을 지정해야 함</a:t>
            </a:r>
            <a:endParaRPr lang="en-US" altLang="ko-KR" dirty="0" smtClean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15616" y="2708920"/>
            <a:ext cx="3815336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title&gt;HTML5 </a:t>
            </a:r>
            <a:r>
              <a:rPr lang="ko-KR" altLang="en-US" sz="1200" dirty="0"/>
              <a:t>문서 구조 </a:t>
            </a:r>
            <a:r>
              <a:rPr lang="ko-KR" altLang="en-US" sz="1200" dirty="0" err="1"/>
              <a:t>시맨틱</a:t>
            </a:r>
            <a:r>
              <a:rPr lang="ko-KR" altLang="en-US" sz="1200" dirty="0"/>
              <a:t> 태그 사용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&lt;header&gt;</a:t>
            </a:r>
            <a:r>
              <a:rPr lang="en-US" altLang="ko-KR" sz="1200" dirty="0" smtClean="0"/>
              <a:t>header</a:t>
            </a:r>
            <a:r>
              <a:rPr lang="en-US" altLang="ko-KR" sz="1200" b="1" dirty="0" smtClean="0"/>
              <a:t>&lt;/</a:t>
            </a:r>
            <a:r>
              <a:rPr lang="en-US" altLang="ko-KR" sz="1200" b="1" dirty="0"/>
              <a:t>header&gt;</a:t>
            </a:r>
          </a:p>
          <a:p>
            <a:pPr defTabSz="180000"/>
            <a:r>
              <a:rPr lang="nb-NO" altLang="ko-KR" sz="1200" dirty="0" smtClean="0"/>
              <a:t>	</a:t>
            </a:r>
            <a:r>
              <a:rPr lang="nb-NO" altLang="ko-KR" sz="1200" b="1" dirty="0" smtClean="0"/>
              <a:t>&lt;nav&gt;</a:t>
            </a:r>
            <a:r>
              <a:rPr lang="nb-NO" altLang="ko-KR" sz="1200" dirty="0" smtClean="0"/>
              <a:t>nav</a:t>
            </a:r>
            <a:r>
              <a:rPr lang="nb-NO" altLang="ko-KR" sz="1200" b="1" dirty="0" smtClean="0"/>
              <a:t>&lt;/</a:t>
            </a:r>
            <a:r>
              <a:rPr lang="nb-NO" altLang="ko-KR" sz="1200" b="1" dirty="0"/>
              <a:t>nav&gt;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&lt;section&gt;</a:t>
            </a:r>
            <a:r>
              <a:rPr lang="en-US" altLang="ko-KR" sz="1200" dirty="0" smtClean="0"/>
              <a:t>section</a:t>
            </a:r>
            <a:r>
              <a:rPr lang="en-US" altLang="ko-KR" sz="1200" b="1" dirty="0" smtClean="0"/>
              <a:t>&lt;/</a:t>
            </a:r>
            <a:r>
              <a:rPr lang="en-US" altLang="ko-KR" sz="1200" b="1" dirty="0"/>
              <a:t>section</a:t>
            </a:r>
            <a:r>
              <a:rPr lang="en-US" altLang="ko-KR" sz="1200" b="1" dirty="0" smtClean="0"/>
              <a:t>&gt;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&lt;aside&gt;</a:t>
            </a:r>
            <a:r>
              <a:rPr lang="en-US" altLang="ko-KR" sz="1200" dirty="0"/>
              <a:t>aside</a:t>
            </a:r>
            <a:r>
              <a:rPr lang="en-US" altLang="ko-KR" sz="1200" b="1" dirty="0"/>
              <a:t>&lt;/aside</a:t>
            </a:r>
            <a:r>
              <a:rPr lang="en-US" altLang="ko-KR" sz="1200" b="1" dirty="0" smtClean="0"/>
              <a:t>&gt;</a:t>
            </a:r>
            <a:endParaRPr lang="en-US" altLang="ko-KR" sz="1200" b="1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&lt;footer&gt;</a:t>
            </a:r>
            <a:r>
              <a:rPr lang="en-US" altLang="ko-KR" sz="1200" dirty="0" smtClean="0"/>
              <a:t>footer</a:t>
            </a:r>
            <a:r>
              <a:rPr lang="en-US" altLang="ko-KR" sz="1200" b="1" dirty="0" smtClean="0"/>
              <a:t>&lt;/</a:t>
            </a:r>
            <a:r>
              <a:rPr lang="en-US" altLang="ko-KR" sz="1200" b="1" dirty="0"/>
              <a:t>footer&gt;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2852936"/>
            <a:ext cx="2702782" cy="225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22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3-1 </a:t>
            </a:r>
            <a:r>
              <a:rPr lang="ko-KR" altLang="en-US" dirty="0"/>
              <a:t>구조화된 </a:t>
            </a:r>
            <a:r>
              <a:rPr lang="en-US" altLang="ko-KR" dirty="0"/>
              <a:t>HTML5 </a:t>
            </a:r>
            <a:r>
              <a:rPr lang="ko-KR" altLang="en-US" dirty="0"/>
              <a:t>문서 </a:t>
            </a:r>
            <a:r>
              <a:rPr lang="ko-KR" altLang="en-US" dirty="0" smtClean="0"/>
              <a:t>작성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09600" y="1484784"/>
            <a:ext cx="5688632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&lt;head&gt;&lt;title&gt;HTML5 </a:t>
            </a:r>
            <a:r>
              <a:rPr lang="ko-KR" altLang="en-US" sz="1200" dirty="0"/>
              <a:t>문서 구조 </a:t>
            </a:r>
            <a:r>
              <a:rPr lang="ko-KR" altLang="en-US" sz="1200" dirty="0" err="1"/>
              <a:t>시맨틱</a:t>
            </a:r>
            <a:r>
              <a:rPr lang="ko-KR" altLang="en-US" sz="1200" dirty="0"/>
              <a:t> 태그 사용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b="1" dirty="0"/>
              <a:t>&lt;style</a:t>
            </a:r>
            <a:r>
              <a:rPr lang="en-US" altLang="ko-KR" sz="1200" b="1" dirty="0" smtClean="0"/>
              <a:t>&gt;</a:t>
            </a:r>
          </a:p>
          <a:p>
            <a:pPr defTabSz="180000"/>
            <a:endParaRPr lang="en-US" altLang="ko-KR" sz="1200" dirty="0" smtClean="0"/>
          </a:p>
          <a:p>
            <a:pPr defTabSz="180000"/>
            <a:endParaRPr lang="en-US" altLang="ko-KR" sz="1200" dirty="0" smtClean="0"/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dirty="0" smtClean="0"/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dirty="0" smtClean="0"/>
          </a:p>
          <a:p>
            <a:pPr defTabSz="180000"/>
            <a:endParaRPr lang="en-US" altLang="ko-KR" sz="1200" dirty="0" smtClean="0"/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dirty="0" smtClean="0"/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dirty="0" smtClean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smtClean="0"/>
              <a:t>&lt;/style&gt;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head&gt;</a:t>
            </a:r>
          </a:p>
          <a:p>
            <a:pPr defTabSz="180000"/>
            <a:r>
              <a:rPr lang="en-US" altLang="ko-KR" sz="1200" b="1" dirty="0"/>
              <a:t>&lt;body&gt;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header</a:t>
            </a:r>
            <a:r>
              <a:rPr lang="en-US" altLang="ko-KR" sz="1200" dirty="0"/>
              <a:t> </a:t>
            </a:r>
            <a:r>
              <a:rPr lang="en-US" altLang="ko-KR" sz="1200" b="1" dirty="0">
                <a:solidFill>
                  <a:srgbClr val="C00000"/>
                </a:solidFill>
              </a:rPr>
              <a:t>class="header"</a:t>
            </a:r>
            <a:r>
              <a:rPr lang="en-US" altLang="ko-KR" sz="1200" b="1" dirty="0"/>
              <a:t>&gt;</a:t>
            </a:r>
            <a:r>
              <a:rPr lang="en-US" altLang="ko-KR" sz="1200" dirty="0"/>
              <a:t>header</a:t>
            </a:r>
            <a:r>
              <a:rPr lang="en-US" altLang="ko-KR" sz="1200" b="1" dirty="0"/>
              <a:t>&lt;/header&gt;</a:t>
            </a:r>
          </a:p>
          <a:p>
            <a:pPr defTabSz="180000"/>
            <a:r>
              <a:rPr lang="nb-NO" altLang="ko-KR" sz="1200" dirty="0" smtClean="0"/>
              <a:t>	</a:t>
            </a:r>
            <a:r>
              <a:rPr lang="nb-NO" altLang="ko-KR" sz="1200" b="1" dirty="0" smtClean="0"/>
              <a:t>&lt;</a:t>
            </a:r>
            <a:r>
              <a:rPr lang="nb-NO" altLang="ko-KR" sz="1200" b="1" dirty="0"/>
              <a:t>nav </a:t>
            </a:r>
            <a:r>
              <a:rPr lang="nb-NO" altLang="ko-KR" sz="1200" b="1" dirty="0">
                <a:solidFill>
                  <a:srgbClr val="C00000"/>
                </a:solidFill>
              </a:rPr>
              <a:t>class="nav"</a:t>
            </a:r>
            <a:r>
              <a:rPr lang="nb-NO" altLang="ko-KR" sz="1200" b="1" dirty="0"/>
              <a:t>&gt;</a:t>
            </a:r>
            <a:r>
              <a:rPr lang="nb-NO" altLang="ko-KR" sz="1200" dirty="0"/>
              <a:t>nav</a:t>
            </a:r>
            <a:r>
              <a:rPr lang="nb-NO" altLang="ko-KR" sz="1200" b="1" dirty="0"/>
              <a:t>&lt;/nav&gt;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section </a:t>
            </a:r>
            <a:r>
              <a:rPr lang="en-US" altLang="ko-KR" sz="1200" b="1" dirty="0">
                <a:solidFill>
                  <a:srgbClr val="C00000"/>
                </a:solidFill>
              </a:rPr>
              <a:t>class="section"</a:t>
            </a:r>
            <a:r>
              <a:rPr lang="en-US" altLang="ko-KR" sz="1200" b="1" dirty="0"/>
              <a:t>&gt;</a:t>
            </a:r>
            <a:r>
              <a:rPr lang="en-US" altLang="ko-KR" sz="1200" dirty="0"/>
              <a:t>section</a:t>
            </a:r>
            <a:r>
              <a:rPr lang="en-US" altLang="ko-KR" sz="1200" b="1" dirty="0"/>
              <a:t>&lt;/section</a:t>
            </a:r>
            <a:r>
              <a:rPr lang="en-US" altLang="ko-KR" sz="1200" b="1" dirty="0" smtClean="0"/>
              <a:t>&gt;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&lt;aside </a:t>
            </a:r>
            <a:r>
              <a:rPr lang="en-US" altLang="ko-KR" sz="1200" b="1" dirty="0">
                <a:solidFill>
                  <a:srgbClr val="C00000"/>
                </a:solidFill>
              </a:rPr>
              <a:t>class="aside"</a:t>
            </a:r>
            <a:r>
              <a:rPr lang="en-US" altLang="ko-KR" sz="1200" b="1" dirty="0"/>
              <a:t>&gt;</a:t>
            </a:r>
            <a:r>
              <a:rPr lang="en-US" altLang="ko-KR" sz="1200" dirty="0"/>
              <a:t>aside</a:t>
            </a:r>
            <a:r>
              <a:rPr lang="en-US" altLang="ko-KR" sz="1200" b="1" dirty="0"/>
              <a:t>&lt;/aside</a:t>
            </a:r>
            <a:r>
              <a:rPr lang="en-US" altLang="ko-KR" sz="1200" b="1" dirty="0" smtClean="0"/>
              <a:t>&gt;</a:t>
            </a:r>
            <a:endParaRPr lang="en-US" altLang="ko-KR" sz="1200" b="1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footer</a:t>
            </a:r>
            <a:r>
              <a:rPr lang="en-US" altLang="ko-KR" sz="1200" dirty="0"/>
              <a:t> </a:t>
            </a:r>
            <a:r>
              <a:rPr lang="en-US" altLang="ko-KR" sz="1200" b="1" dirty="0">
                <a:solidFill>
                  <a:srgbClr val="C00000"/>
                </a:solidFill>
              </a:rPr>
              <a:t>class="footer"</a:t>
            </a:r>
            <a:r>
              <a:rPr lang="en-US" altLang="ko-KR" sz="1200" b="1" dirty="0"/>
              <a:t>&gt;</a:t>
            </a:r>
            <a:r>
              <a:rPr lang="en-US" altLang="ko-KR" sz="1200" dirty="0"/>
              <a:t>footer</a:t>
            </a:r>
            <a:r>
              <a:rPr lang="en-US" altLang="ko-KR" sz="1200" b="1" dirty="0"/>
              <a:t>&lt;/footer&gt;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10" name="직사각형 9"/>
          <p:cNvSpPr/>
          <p:nvPr/>
        </p:nvSpPr>
        <p:spPr>
          <a:xfrm>
            <a:off x="681609" y="2279437"/>
            <a:ext cx="5164606" cy="2101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defTabSz="180000"/>
            <a:r>
              <a:rPr lang="en-US" altLang="ko-KR" sz="1200" b="1" dirty="0" smtClean="0">
                <a:solidFill>
                  <a:schemeClr val="tx1"/>
                </a:solidFill>
              </a:rPr>
              <a:t>html</a:t>
            </a:r>
            <a:r>
              <a:rPr lang="en-US" altLang="ko-KR" sz="1200" b="1" dirty="0">
                <a:solidFill>
                  <a:schemeClr val="tx1"/>
                </a:solidFill>
              </a:rPr>
              <a:t>, body</a:t>
            </a:r>
            <a:r>
              <a:rPr lang="en-US" altLang="ko-KR" sz="1200" dirty="0">
                <a:solidFill>
                  <a:schemeClr val="tx1"/>
                </a:solidFill>
              </a:rPr>
              <a:t> { margin: 0; padding: 0; height: 100%; }</a:t>
            </a:r>
          </a:p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.header </a:t>
            </a:r>
            <a:r>
              <a:rPr lang="en-US" altLang="ko-KR" sz="1200" dirty="0">
                <a:solidFill>
                  <a:schemeClr val="tx1"/>
                </a:solidFill>
              </a:rPr>
              <a:t>{ width: 100%; height: 15%; 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	background</a:t>
            </a:r>
            <a:r>
              <a:rPr lang="en-US" altLang="ko-KR" sz="1200" dirty="0">
                <a:solidFill>
                  <a:schemeClr val="tx1"/>
                </a:solidFill>
              </a:rPr>
              <a:t>: yellow; }</a:t>
            </a:r>
          </a:p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.</a:t>
            </a:r>
            <a:r>
              <a:rPr lang="en-US" altLang="ko-KR" sz="1200" b="1" dirty="0" err="1">
                <a:solidFill>
                  <a:schemeClr val="tx1"/>
                </a:solidFill>
              </a:rPr>
              <a:t>nav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dirty="0">
                <a:solidFill>
                  <a:schemeClr val="tx1"/>
                </a:solidFill>
              </a:rPr>
              <a:t>{ width: 15%; height: 70%; float: left; 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	background</a:t>
            </a:r>
            <a:r>
              <a:rPr lang="en-US" altLang="ko-KR" sz="1200" dirty="0">
                <a:solidFill>
                  <a:schemeClr val="tx1"/>
                </a:solidFill>
              </a:rPr>
              <a:t>: orange; }</a:t>
            </a:r>
          </a:p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.section </a:t>
            </a:r>
            <a:r>
              <a:rPr lang="en-US" altLang="ko-KR" sz="1200" dirty="0">
                <a:solidFill>
                  <a:schemeClr val="tx1"/>
                </a:solidFill>
              </a:rPr>
              <a:t>{ width: 70%; height: 70%; float: left; 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	background</a:t>
            </a:r>
            <a:r>
              <a:rPr lang="en-US" altLang="ko-KR" sz="1200" dirty="0">
                <a:solidFill>
                  <a:schemeClr val="tx1"/>
                </a:solidFill>
              </a:rPr>
              <a:t>: </a:t>
            </a:r>
            <a:r>
              <a:rPr lang="en-US" altLang="ko-KR" sz="1200" dirty="0" err="1">
                <a:solidFill>
                  <a:schemeClr val="tx1"/>
                </a:solidFill>
              </a:rPr>
              <a:t>olivedrab</a:t>
            </a:r>
            <a:r>
              <a:rPr lang="en-US" altLang="ko-KR" sz="1200" dirty="0">
                <a:solidFill>
                  <a:schemeClr val="tx1"/>
                </a:solidFill>
              </a:rPr>
              <a:t>; }</a:t>
            </a:r>
          </a:p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.aside </a:t>
            </a:r>
            <a:r>
              <a:rPr lang="en-US" altLang="ko-KR" sz="1200" dirty="0">
                <a:solidFill>
                  <a:schemeClr val="tx1"/>
                </a:solidFill>
              </a:rPr>
              <a:t>{ width: 15%; height: 70%; float: left; 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	background</a:t>
            </a:r>
            <a:r>
              <a:rPr lang="en-US" altLang="ko-KR" sz="1200" dirty="0">
                <a:solidFill>
                  <a:schemeClr val="tx1"/>
                </a:solidFill>
              </a:rPr>
              <a:t>: orange; }</a:t>
            </a:r>
          </a:p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.footer </a:t>
            </a:r>
            <a:r>
              <a:rPr lang="en-US" altLang="ko-KR" sz="1200" dirty="0">
                <a:solidFill>
                  <a:schemeClr val="tx1"/>
                </a:solidFill>
              </a:rPr>
              <a:t>{ width: 100%; height: 15%; clear: both; 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	background</a:t>
            </a:r>
            <a:r>
              <a:rPr lang="en-US" altLang="ko-KR" sz="1200" dirty="0">
                <a:solidFill>
                  <a:schemeClr val="tx1"/>
                </a:solidFill>
              </a:rPr>
              <a:t>: plum; }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4703945" y="1577263"/>
            <a:ext cx="1306256" cy="418615"/>
          </a:xfrm>
          <a:prstGeom prst="wedgeRoundRectCallout">
            <a:avLst>
              <a:gd name="adj1" fmla="val -63919"/>
              <a:gd name="adj2" fmla="val 11768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0000"/>
            <a:r>
              <a:rPr lang="en-US" altLang="ko-KR" sz="1000" smtClean="0">
                <a:solidFill>
                  <a:schemeClr val="tx1"/>
                </a:solidFill>
              </a:rPr>
              <a:t>CSS3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스트일</a:t>
            </a:r>
            <a:r>
              <a:rPr lang="ko-KR" altLang="en-US" sz="1000" dirty="0" smtClean="0">
                <a:solidFill>
                  <a:schemeClr val="tx1"/>
                </a:solidFill>
              </a:rPr>
              <a:t> 시트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defTabSz="180000"/>
            <a:r>
              <a:rPr lang="ko-KR" altLang="en-US" sz="1000" dirty="0" smtClean="0">
                <a:solidFill>
                  <a:schemeClr val="tx1"/>
                </a:solidFill>
              </a:rPr>
              <a:t>각 영역의 색과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defTabSz="180000"/>
            <a:r>
              <a:rPr lang="ko-KR" altLang="en-US" sz="1000" dirty="0" smtClean="0">
                <a:solidFill>
                  <a:schemeClr val="tx1"/>
                </a:solidFill>
              </a:rPr>
              <a:t>위치 꾸미기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753617" y="3976243"/>
            <a:ext cx="3397449" cy="360040"/>
          </a:xfrm>
          <a:prstGeom prst="roundRect">
            <a:avLst>
              <a:gd name="adj" fmla="val 33128"/>
            </a:avLst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812552" y="5712343"/>
            <a:ext cx="3037409" cy="216024"/>
          </a:xfrm>
          <a:prstGeom prst="roundRect">
            <a:avLst>
              <a:gd name="adj" fmla="val 33128"/>
            </a:avLst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 flipV="1">
            <a:off x="3875936" y="5820932"/>
            <a:ext cx="1270170" cy="82033"/>
          </a:xfrm>
          <a:custGeom>
            <a:avLst/>
            <a:gdLst>
              <a:gd name="connsiteX0" fmla="*/ 0 w 1676400"/>
              <a:gd name="connsiteY0" fmla="*/ 1278467 h 1278467"/>
              <a:gd name="connsiteX1" fmla="*/ 1151467 w 1676400"/>
              <a:gd name="connsiteY1" fmla="*/ 990600 h 1278467"/>
              <a:gd name="connsiteX2" fmla="*/ 1481667 w 1676400"/>
              <a:gd name="connsiteY2" fmla="*/ 203200 h 1278467"/>
              <a:gd name="connsiteX3" fmla="*/ 1676400 w 1676400"/>
              <a:gd name="connsiteY3" fmla="*/ 0 h 1278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278467">
                <a:moveTo>
                  <a:pt x="0" y="1278467"/>
                </a:moveTo>
                <a:cubicBezTo>
                  <a:pt x="452261" y="1224139"/>
                  <a:pt x="904523" y="1169811"/>
                  <a:pt x="1151467" y="990600"/>
                </a:cubicBezTo>
                <a:cubicBezTo>
                  <a:pt x="1398411" y="811389"/>
                  <a:pt x="1394178" y="368300"/>
                  <a:pt x="1481667" y="203200"/>
                </a:cubicBezTo>
                <a:cubicBezTo>
                  <a:pt x="1569156" y="38100"/>
                  <a:pt x="1622778" y="19050"/>
                  <a:pt x="1676400" y="0"/>
                </a:cubicBezTo>
              </a:path>
            </a:pathLst>
          </a:custGeom>
          <a:noFill/>
          <a:ln w="12700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3921970" y="4349717"/>
            <a:ext cx="1224136" cy="1426287"/>
          </a:xfrm>
          <a:custGeom>
            <a:avLst/>
            <a:gdLst>
              <a:gd name="connsiteX0" fmla="*/ 0 w 1634066"/>
              <a:gd name="connsiteY0" fmla="*/ 0 h 1422400"/>
              <a:gd name="connsiteX1" fmla="*/ 635000 w 1634066"/>
              <a:gd name="connsiteY1" fmla="*/ 973667 h 1422400"/>
              <a:gd name="connsiteX2" fmla="*/ 1634066 w 1634066"/>
              <a:gd name="connsiteY2" fmla="*/ 1422400 h 14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4066" h="1422400">
                <a:moveTo>
                  <a:pt x="0" y="0"/>
                </a:moveTo>
                <a:cubicBezTo>
                  <a:pt x="181328" y="368300"/>
                  <a:pt x="362656" y="736600"/>
                  <a:pt x="635000" y="973667"/>
                </a:cubicBezTo>
                <a:cubicBezTo>
                  <a:pt x="907344" y="1210734"/>
                  <a:pt x="1270705" y="1316567"/>
                  <a:pt x="1634066" y="1422400"/>
                </a:cubicBezTo>
              </a:path>
            </a:pathLst>
          </a:custGeom>
          <a:noFill/>
          <a:ln w="12700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9996" y="2094016"/>
            <a:ext cx="3095538" cy="396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7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960" y="1124744"/>
            <a:ext cx="4032448" cy="556395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기존 </a:t>
            </a:r>
            <a:r>
              <a:rPr lang="en-US" altLang="ko-KR" dirty="0"/>
              <a:t>HTML </a:t>
            </a:r>
            <a:r>
              <a:rPr lang="ko-KR" altLang="en-US" dirty="0"/>
              <a:t>문서와 </a:t>
            </a:r>
            <a:r>
              <a:rPr lang="en-US" altLang="ko-KR" dirty="0"/>
              <a:t>HTML5 </a:t>
            </a:r>
            <a:r>
              <a:rPr lang="ko-KR" altLang="en-US" dirty="0"/>
              <a:t>문서 </a:t>
            </a:r>
            <a:r>
              <a:rPr lang="ko-KR" altLang="en-US" dirty="0" smtClean="0"/>
              <a:t>비교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6876256" y="2001782"/>
            <a:ext cx="2160240" cy="490623"/>
          </a:xfrm>
          <a:prstGeom prst="wedgeRoundRectCallout">
            <a:avLst>
              <a:gd name="adj1" fmla="val -53765"/>
              <a:gd name="adj2" fmla="val -1189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0000"/>
            <a:r>
              <a:rPr lang="en-US" altLang="ko-KR" sz="1000" dirty="0" smtClean="0">
                <a:solidFill>
                  <a:schemeClr val="tx1"/>
                </a:solidFill>
              </a:rPr>
              <a:t>fig3-04.html</a:t>
            </a:r>
            <a:r>
              <a:rPr lang="en-US" altLang="ko-KR" sz="1000" dirty="0">
                <a:solidFill>
                  <a:schemeClr val="tx1"/>
                </a:solidFill>
              </a:rPr>
              <a:t>, fig3-05.html, </a:t>
            </a:r>
            <a:r>
              <a:rPr lang="en-US" altLang="ko-KR" sz="1000" dirty="0" smtClean="0">
                <a:solidFill>
                  <a:schemeClr val="tx1"/>
                </a:solidFill>
              </a:rPr>
              <a:t>fig3-06.html</a:t>
            </a:r>
            <a:r>
              <a:rPr lang="ko-KR" altLang="en-US" sz="1000" dirty="0" smtClean="0">
                <a:solidFill>
                  <a:schemeClr val="tx1"/>
                </a:solidFill>
              </a:rPr>
              <a:t>은 모두 동일한</a:t>
            </a:r>
            <a:r>
              <a:rPr lang="en-US" altLang="ko-KR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출력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57975" y="1340768"/>
            <a:ext cx="3953985" cy="166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sz="1600" b="1" kern="0" dirty="0" smtClean="0">
                <a:solidFill>
                  <a:srgbClr val="000000"/>
                </a:solidFill>
                <a:latin typeface="+mj-ea"/>
                <a:ea typeface="+mj-ea"/>
              </a:rPr>
              <a:t>샘플 웹 페이지</a:t>
            </a:r>
            <a:endParaRPr lang="en-US" altLang="ko-KR" sz="1600" b="1" kern="0" spc="0" dirty="0" smtClean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algn="just" fontAlgn="base">
              <a:lnSpc>
                <a:spcPct val="160000"/>
              </a:lnSpc>
            </a:pPr>
            <a:endParaRPr lang="en-US" altLang="ko-KR" sz="1600" kern="0" spc="0" dirty="0" smtClean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 smtClean="0">
                <a:solidFill>
                  <a:srgbClr val="000000"/>
                </a:solidFill>
                <a:latin typeface="+mj-ea"/>
                <a:ea typeface="+mj-ea"/>
              </a:rPr>
              <a:t>1. </a:t>
            </a:r>
            <a:r>
              <a:rPr lang="ko-KR" altLang="en-US" sz="1600" kern="0" spc="0" dirty="0" smtClean="0">
                <a:solidFill>
                  <a:srgbClr val="000000"/>
                </a:solidFill>
                <a:effectLst/>
                <a:latin typeface="+mj-ea"/>
                <a:ea typeface="+mj-ea"/>
              </a:rPr>
              <a:t>기존 </a:t>
            </a:r>
            <a:r>
              <a:rPr lang="en-US" altLang="ko-KR" sz="1600" kern="0" spc="0" dirty="0" smtClean="0">
                <a:solidFill>
                  <a:srgbClr val="000000"/>
                </a:solidFill>
                <a:effectLst/>
                <a:latin typeface="+mj-ea"/>
                <a:ea typeface="+mj-ea"/>
              </a:rPr>
              <a:t>HTML </a:t>
            </a:r>
            <a:r>
              <a:rPr lang="ko-KR" altLang="en-US" sz="1600" kern="0" spc="0" dirty="0" smtClean="0">
                <a:solidFill>
                  <a:srgbClr val="000000"/>
                </a:solidFill>
                <a:effectLst/>
                <a:latin typeface="+mj-ea"/>
                <a:ea typeface="+mj-ea"/>
              </a:rPr>
              <a:t>태그로만 만들기</a:t>
            </a:r>
            <a:endParaRPr lang="en-US" altLang="ko-KR" sz="1600" kern="0" spc="0" dirty="0" smtClean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 smtClean="0">
                <a:solidFill>
                  <a:srgbClr val="000000"/>
                </a:solidFill>
                <a:latin typeface="+mj-ea"/>
                <a:ea typeface="+mj-ea"/>
              </a:rPr>
              <a:t>2. HTML5 </a:t>
            </a:r>
            <a:r>
              <a:rPr lang="ko-KR" altLang="en-US" sz="1600" kern="0" dirty="0" err="1" smtClean="0">
                <a:solidFill>
                  <a:srgbClr val="000000"/>
                </a:solidFill>
                <a:latin typeface="+mj-ea"/>
                <a:ea typeface="+mj-ea"/>
              </a:rPr>
              <a:t>시맨틱태그를</a:t>
            </a:r>
            <a:r>
              <a:rPr lang="ko-KR" altLang="en-US" sz="1600" kern="0" dirty="0" smtClean="0">
                <a:solidFill>
                  <a:srgbClr val="000000"/>
                </a:solidFill>
                <a:latin typeface="+mj-ea"/>
                <a:ea typeface="+mj-ea"/>
              </a:rPr>
              <a:t> 사용하여 만들기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548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4644008" y="188640"/>
            <a:ext cx="4501008" cy="59093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700" dirty="0"/>
              <a:t>&lt;!DOCTYPE html&gt; </a:t>
            </a:r>
            <a:endParaRPr lang="en-US" altLang="ko-KR" sz="700" dirty="0" smtClean="0"/>
          </a:p>
          <a:p>
            <a:r>
              <a:rPr lang="en-US" altLang="ko-KR" sz="700" dirty="0" smtClean="0"/>
              <a:t>&lt;</a:t>
            </a:r>
            <a:r>
              <a:rPr lang="en-US" altLang="ko-KR" sz="700" dirty="0"/>
              <a:t>html&gt;</a:t>
            </a:r>
          </a:p>
          <a:p>
            <a:r>
              <a:rPr lang="en-US" altLang="ko-KR" sz="700" dirty="0" smtClean="0"/>
              <a:t>&lt;</a:t>
            </a:r>
            <a:r>
              <a:rPr lang="en-US" altLang="ko-KR" sz="700" dirty="0"/>
              <a:t>head&gt;</a:t>
            </a:r>
          </a:p>
          <a:p>
            <a:r>
              <a:rPr lang="en-US" altLang="ko-KR" sz="700" dirty="0"/>
              <a:t>    &lt;title&gt;Elvis Presley&lt;/title&gt;</a:t>
            </a:r>
          </a:p>
          <a:p>
            <a:r>
              <a:rPr lang="en-US" altLang="ko-KR" sz="700" dirty="0" smtClean="0"/>
              <a:t>&lt;/</a:t>
            </a:r>
            <a:r>
              <a:rPr lang="en-US" altLang="ko-KR" sz="700" dirty="0"/>
              <a:t>head&gt;</a:t>
            </a:r>
          </a:p>
          <a:p>
            <a:r>
              <a:rPr lang="en-US" altLang="ko-KR" sz="700" dirty="0"/>
              <a:t>&lt;body&gt;</a:t>
            </a:r>
          </a:p>
          <a:p>
            <a:r>
              <a:rPr lang="en-US" altLang="ko-KR" sz="700" dirty="0"/>
              <a:t>  </a:t>
            </a:r>
            <a:r>
              <a:rPr lang="en-US" altLang="ko-KR" sz="700" b="1" dirty="0"/>
              <a:t>&lt;header&gt;</a:t>
            </a:r>
          </a:p>
          <a:p>
            <a:r>
              <a:rPr lang="pt-BR" altLang="ko-KR" sz="700" b="1" dirty="0"/>
              <a:t>   </a:t>
            </a:r>
            <a:r>
              <a:rPr lang="pt-BR" altLang="ko-KR" sz="700" dirty="0"/>
              <a:t> &lt;h1&gt;&lt;a href="https://www.facebook.com/elvis"&gt;Elvis Presley&lt;/a&gt;&lt;/h1&gt;</a:t>
            </a:r>
          </a:p>
          <a:p>
            <a:r>
              <a:rPr lang="en-US" altLang="ko-KR" sz="700" b="1" dirty="0"/>
              <a:t>  &lt;/header</a:t>
            </a:r>
            <a:r>
              <a:rPr lang="en-US" altLang="ko-KR" sz="700" b="1" dirty="0" smtClean="0"/>
              <a:t>&gt;</a:t>
            </a:r>
          </a:p>
          <a:p>
            <a:endParaRPr lang="en-US" altLang="ko-KR" sz="700" b="1" dirty="0"/>
          </a:p>
          <a:p>
            <a:r>
              <a:rPr lang="en-US" altLang="ko-KR" sz="700" dirty="0"/>
              <a:t>  </a:t>
            </a:r>
            <a:r>
              <a:rPr lang="en-US" altLang="ko-KR" sz="700" b="1" dirty="0"/>
              <a:t>&lt;section&gt;               </a:t>
            </a:r>
          </a:p>
          <a:p>
            <a:r>
              <a:rPr lang="en-US" altLang="ko-KR" sz="700" dirty="0"/>
              <a:t>    </a:t>
            </a:r>
            <a:r>
              <a:rPr lang="en-US" altLang="ko-KR" sz="700" b="1" dirty="0"/>
              <a:t>&lt;article&gt;</a:t>
            </a:r>
          </a:p>
          <a:p>
            <a:r>
              <a:rPr lang="pt-BR" altLang="ko-KR" sz="700" dirty="0"/>
              <a:t>      &lt;h2&gt;&lt;a href="https://ko.wikipedia.org/wiki/</a:t>
            </a:r>
            <a:r>
              <a:rPr lang="ko-KR" altLang="pt-BR" sz="700" dirty="0" err="1"/>
              <a:t>엘비스</a:t>
            </a:r>
            <a:r>
              <a:rPr lang="pt-BR" altLang="ko-KR" sz="700" dirty="0"/>
              <a:t>_</a:t>
            </a:r>
            <a:r>
              <a:rPr lang="ko-KR" altLang="pt-BR" sz="700" dirty="0" err="1"/>
              <a:t>프레슬리</a:t>
            </a:r>
            <a:r>
              <a:rPr lang="pt-BR" altLang="ko-KR" sz="700" dirty="0"/>
              <a:t>"&gt;</a:t>
            </a:r>
          </a:p>
          <a:p>
            <a:r>
              <a:rPr lang="en-US" altLang="ko-KR" sz="700" dirty="0"/>
              <a:t>        Who is Elvis?&lt;/a&gt;&lt;/h2&gt;</a:t>
            </a:r>
          </a:p>
          <a:p>
            <a:r>
              <a:rPr lang="ko-KR" altLang="en-US" sz="700" dirty="0"/>
              <a:t>        </a:t>
            </a:r>
          </a:p>
          <a:p>
            <a:r>
              <a:rPr lang="ko-KR" altLang="en-US" sz="700" dirty="0"/>
              <a:t>       </a:t>
            </a:r>
            <a:r>
              <a:rPr lang="en-US" altLang="ko-KR" sz="700" dirty="0"/>
              <a:t>&lt;p&gt;</a:t>
            </a:r>
            <a:r>
              <a:rPr lang="ko-KR" altLang="en-US" sz="700" dirty="0" err="1"/>
              <a:t>엘비스</a:t>
            </a:r>
            <a:r>
              <a:rPr lang="ko-KR" altLang="en-US" sz="700" dirty="0"/>
              <a:t> </a:t>
            </a:r>
            <a:r>
              <a:rPr lang="ko-KR" altLang="en-US" sz="700" dirty="0" err="1"/>
              <a:t>프레슬리는</a:t>
            </a:r>
            <a:r>
              <a:rPr lang="ko-KR" altLang="en-US" sz="700" dirty="0"/>
              <a:t> </a:t>
            </a:r>
            <a:r>
              <a:rPr lang="en-US" altLang="ko-KR" sz="700" dirty="0"/>
              <a:t>20</a:t>
            </a:r>
            <a:r>
              <a:rPr lang="ko-KR" altLang="en-US" sz="700" dirty="0"/>
              <a:t>세기 가장 잘 알려진 미국 가수 중 한</a:t>
            </a:r>
          </a:p>
          <a:p>
            <a:r>
              <a:rPr lang="ko-KR" altLang="en-US" sz="700" dirty="0"/>
              <a:t>      명이었다</a:t>
            </a:r>
            <a:r>
              <a:rPr lang="en-US" altLang="ko-KR" sz="700" dirty="0"/>
              <a:t>. </a:t>
            </a:r>
            <a:r>
              <a:rPr lang="ko-KR" altLang="en-US" sz="700" dirty="0"/>
              <a:t>하나의 문화 아이콘으로</a:t>
            </a:r>
            <a:r>
              <a:rPr lang="en-US" altLang="ko-KR" sz="700" dirty="0"/>
              <a:t>, </a:t>
            </a:r>
            <a:r>
              <a:rPr lang="ko-KR" altLang="en-US" sz="700" dirty="0" err="1"/>
              <a:t>엘비스의</a:t>
            </a:r>
            <a:r>
              <a:rPr lang="ko-KR" altLang="en-US" sz="700" dirty="0"/>
              <a:t> 음악들은</a:t>
            </a:r>
          </a:p>
          <a:p>
            <a:r>
              <a:rPr lang="ko-KR" altLang="en-US" sz="700" dirty="0"/>
              <a:t>    세계적으로 선풍적인 인기를 끌었으며 </a:t>
            </a:r>
            <a:r>
              <a:rPr lang="en-US" altLang="ko-KR" sz="700" dirty="0"/>
              <a:t>"</a:t>
            </a:r>
            <a:r>
              <a:rPr lang="ko-KR" altLang="en-US" sz="700" dirty="0"/>
              <a:t>로큰롤의 제왕</a:t>
            </a:r>
            <a:r>
              <a:rPr lang="en-US" altLang="ko-KR" sz="700" dirty="0"/>
              <a:t>"</a:t>
            </a:r>
            <a:r>
              <a:rPr lang="ko-KR" altLang="en-US" sz="700" dirty="0"/>
              <a:t>으로</a:t>
            </a:r>
          </a:p>
          <a:p>
            <a:r>
              <a:rPr lang="ko-KR" altLang="en-US" sz="700" dirty="0"/>
              <a:t>    </a:t>
            </a:r>
            <a:r>
              <a:rPr lang="ko-KR" altLang="en-US" sz="700" dirty="0" err="1"/>
              <a:t>불리곤한다</a:t>
            </a:r>
            <a:r>
              <a:rPr lang="en-US" altLang="ko-KR" sz="700" dirty="0"/>
              <a:t>. </a:t>
            </a:r>
            <a:r>
              <a:rPr lang="ko-KR" altLang="en-US" sz="700" dirty="0"/>
              <a:t>그는 미시시피 주의 </a:t>
            </a:r>
            <a:r>
              <a:rPr lang="ko-KR" altLang="en-US" sz="700" dirty="0" err="1"/>
              <a:t>투펄로에서</a:t>
            </a:r>
            <a:r>
              <a:rPr lang="ko-KR" altLang="en-US" sz="700" dirty="0"/>
              <a:t> 태어났다</a:t>
            </a:r>
            <a:r>
              <a:rPr lang="en-US" altLang="ko-KR" sz="700" dirty="0"/>
              <a:t>.&lt;/p&gt;</a:t>
            </a:r>
          </a:p>
          <a:p>
            <a:r>
              <a:rPr lang="en-US" altLang="ko-KR" sz="700" dirty="0"/>
              <a:t>    </a:t>
            </a:r>
            <a:r>
              <a:rPr lang="en-US" altLang="ko-KR" sz="700" b="1" dirty="0"/>
              <a:t>&lt;/article&gt;</a:t>
            </a:r>
          </a:p>
          <a:p>
            <a:endParaRPr lang="ko-KR" altLang="en-US" sz="700" dirty="0"/>
          </a:p>
          <a:p>
            <a:r>
              <a:rPr lang="en-US" altLang="ko-KR" sz="700" dirty="0"/>
              <a:t>    </a:t>
            </a:r>
            <a:r>
              <a:rPr lang="en-US" altLang="ko-KR" sz="700" b="1" dirty="0"/>
              <a:t>&lt;article&gt;</a:t>
            </a:r>
          </a:p>
          <a:p>
            <a:r>
              <a:rPr lang="en-US" altLang="ko-KR" sz="700" dirty="0"/>
              <a:t>      &lt;h2&gt;&lt;a </a:t>
            </a:r>
            <a:r>
              <a:rPr lang="en-US" altLang="ko-KR" sz="700" dirty="0" err="1"/>
              <a:t>href</a:t>
            </a:r>
            <a:r>
              <a:rPr lang="en-US" altLang="ko-KR" sz="700" dirty="0"/>
              <a:t>=</a:t>
            </a:r>
          </a:p>
          <a:p>
            <a:r>
              <a:rPr lang="en-US" altLang="ko-KR" sz="700" dirty="0"/>
              <a:t>        "http://www.biography.com/people/elvis-presley-9446466"&gt;</a:t>
            </a:r>
          </a:p>
          <a:p>
            <a:r>
              <a:rPr lang="en-US" altLang="ko-KR" sz="700" dirty="0"/>
              <a:t>        His music and life&lt;/a&gt;&lt;/h2&gt;</a:t>
            </a:r>
          </a:p>
          <a:p>
            <a:r>
              <a:rPr lang="ko-KR" altLang="en-US" sz="700" dirty="0"/>
              <a:t>        </a:t>
            </a:r>
          </a:p>
          <a:p>
            <a:r>
              <a:rPr lang="en-US" altLang="ko-KR" sz="700" dirty="0"/>
              <a:t>        &lt;p&gt;Presley received his first guitar as a gift</a:t>
            </a:r>
          </a:p>
          <a:p>
            <a:r>
              <a:rPr lang="en-US" altLang="ko-KR" sz="700" dirty="0"/>
              <a:t>         from his mother on his 11th birthday in 1946</a:t>
            </a:r>
          </a:p>
          <a:p>
            <a:r>
              <a:rPr lang="en-US" altLang="ko-KR" sz="700" dirty="0"/>
              <a:t>         and had his first taste of musical success</a:t>
            </a:r>
          </a:p>
          <a:p>
            <a:r>
              <a:rPr lang="en-US" altLang="ko-KR" sz="700" dirty="0"/>
              <a:t>         a few years later when he won a talent show</a:t>
            </a:r>
          </a:p>
          <a:p>
            <a:r>
              <a:rPr lang="en-US" altLang="ko-KR" sz="700" dirty="0"/>
              <a:t>         at </a:t>
            </a:r>
            <a:r>
              <a:rPr lang="en-US" altLang="ko-KR" sz="700" dirty="0" err="1"/>
              <a:t>Humes</a:t>
            </a:r>
            <a:r>
              <a:rPr lang="en-US" altLang="ko-KR" sz="700" dirty="0"/>
              <a:t> High School in Memphis.&lt;/p&gt;</a:t>
            </a:r>
          </a:p>
          <a:p>
            <a:r>
              <a:rPr lang="en-US" altLang="ko-KR" sz="700" dirty="0"/>
              <a:t>    </a:t>
            </a:r>
            <a:r>
              <a:rPr lang="en-US" altLang="ko-KR" sz="700" b="1" dirty="0"/>
              <a:t>&lt;/article&gt;    </a:t>
            </a:r>
          </a:p>
          <a:p>
            <a:r>
              <a:rPr lang="en-US" altLang="ko-KR" sz="700" dirty="0"/>
              <a:t>    </a:t>
            </a:r>
            <a:r>
              <a:rPr lang="en-US" altLang="ko-KR" sz="700" b="1" dirty="0"/>
              <a:t>&lt;</a:t>
            </a:r>
            <a:r>
              <a:rPr lang="en-US" altLang="ko-KR" sz="700" b="1" dirty="0" err="1"/>
              <a:t>nav</a:t>
            </a:r>
            <a:r>
              <a:rPr lang="en-US" altLang="ko-KR" sz="700" b="1" dirty="0"/>
              <a:t>&gt;</a:t>
            </a:r>
          </a:p>
          <a:p>
            <a:r>
              <a:rPr lang="en-US" altLang="ko-KR" sz="700" dirty="0"/>
              <a:t>      &lt;a </a:t>
            </a:r>
            <a:r>
              <a:rPr lang="en-US" altLang="ko-KR" sz="700" dirty="0" err="1"/>
              <a:t>href</a:t>
            </a:r>
            <a:r>
              <a:rPr lang="en-US" altLang="ko-KR" sz="700" dirty="0"/>
              <a:t>=""&gt;&amp;</a:t>
            </a:r>
            <a:r>
              <a:rPr lang="en-US" altLang="ko-KR" sz="700" dirty="0" err="1"/>
              <a:t>laquo</a:t>
            </a:r>
            <a:r>
              <a:rPr lang="en-US" altLang="ko-KR" sz="700" dirty="0"/>
              <a:t>; Previous Entries&lt;/a&gt;</a:t>
            </a:r>
          </a:p>
          <a:p>
            <a:r>
              <a:rPr lang="en-US" altLang="ko-KR" sz="700" dirty="0"/>
              <a:t>    </a:t>
            </a:r>
            <a:r>
              <a:rPr lang="en-US" altLang="ko-KR" sz="700" b="1" dirty="0"/>
              <a:t>&lt;/</a:t>
            </a:r>
            <a:r>
              <a:rPr lang="en-US" altLang="ko-KR" sz="700" b="1" dirty="0" err="1"/>
              <a:t>nav</a:t>
            </a:r>
            <a:r>
              <a:rPr lang="en-US" altLang="ko-KR" sz="700" b="1" dirty="0"/>
              <a:t>&gt;</a:t>
            </a:r>
          </a:p>
          <a:p>
            <a:r>
              <a:rPr lang="en-US" altLang="ko-KR" sz="700" dirty="0"/>
              <a:t>  </a:t>
            </a:r>
            <a:r>
              <a:rPr lang="en-US" altLang="ko-KR" sz="700" b="1" dirty="0"/>
              <a:t>&lt;/section&gt;</a:t>
            </a:r>
          </a:p>
          <a:p>
            <a:endParaRPr lang="ko-KR" altLang="en-US" sz="700" dirty="0"/>
          </a:p>
          <a:p>
            <a:r>
              <a:rPr lang="en-US" altLang="ko-KR" sz="700" dirty="0"/>
              <a:t>  </a:t>
            </a:r>
            <a:r>
              <a:rPr lang="en-US" altLang="ko-KR" sz="700" b="1" dirty="0"/>
              <a:t>&lt;</a:t>
            </a:r>
            <a:r>
              <a:rPr lang="en-US" altLang="ko-KR" sz="700" b="1" dirty="0" err="1"/>
              <a:t>nav</a:t>
            </a:r>
            <a:r>
              <a:rPr lang="en-US" altLang="ko-KR" sz="700" b="1" dirty="0"/>
              <a:t>&gt;</a:t>
            </a:r>
          </a:p>
          <a:p>
            <a:r>
              <a:rPr lang="en-US" altLang="ko-KR" sz="700" dirty="0"/>
              <a:t>    &lt;</a:t>
            </a:r>
            <a:r>
              <a:rPr lang="en-US" altLang="ko-KR" sz="700" dirty="0" err="1"/>
              <a:t>ul</a:t>
            </a:r>
            <a:r>
              <a:rPr lang="en-US" altLang="ko-KR" sz="700" dirty="0"/>
              <a:t>&gt;</a:t>
            </a:r>
          </a:p>
          <a:p>
            <a:r>
              <a:rPr lang="en-US" altLang="ko-KR" sz="700" dirty="0"/>
              <a:t>      &lt;li&gt;&lt;h2&gt;Archives&lt;/h2&gt;</a:t>
            </a:r>
          </a:p>
          <a:p>
            <a:r>
              <a:rPr lang="en-US" altLang="ko-KR" sz="700" dirty="0"/>
              <a:t>        &lt;</a:t>
            </a:r>
            <a:r>
              <a:rPr lang="en-US" altLang="ko-KR" sz="700" dirty="0" err="1"/>
              <a:t>ul</a:t>
            </a:r>
            <a:r>
              <a:rPr lang="en-US" altLang="ko-KR" sz="700" dirty="0"/>
              <a:t>&gt;</a:t>
            </a:r>
          </a:p>
          <a:p>
            <a:r>
              <a:rPr lang="en-US" altLang="ko-KR" sz="700" dirty="0"/>
              <a:t>          &lt;li&gt;&lt;a </a:t>
            </a:r>
            <a:r>
              <a:rPr lang="en-US" altLang="ko-KR" sz="700" dirty="0" err="1" smtClean="0"/>
              <a:t>href</a:t>
            </a:r>
            <a:r>
              <a:rPr lang="en-US" altLang="ko-KR" sz="700" dirty="0"/>
              <a:t>="http://www.elvisthemusic.com</a:t>
            </a:r>
            <a:r>
              <a:rPr lang="en-US" altLang="ko-KR" sz="700" dirty="0" smtClean="0"/>
              <a:t>/"&gt;</a:t>
            </a:r>
            <a:r>
              <a:rPr lang="en-US" altLang="ko-KR" sz="700" dirty="0"/>
              <a:t>Elvis The Music&lt;/a&gt;&lt;/li&gt;</a:t>
            </a:r>
          </a:p>
          <a:p>
            <a:r>
              <a:rPr lang="it-IT" altLang="ko-KR" sz="700" dirty="0"/>
              <a:t>          &lt;li&gt;&lt;a </a:t>
            </a:r>
            <a:r>
              <a:rPr lang="it-IT" altLang="ko-KR" sz="700" dirty="0" smtClean="0"/>
              <a:t>href=</a:t>
            </a:r>
            <a:r>
              <a:rPr lang="en-US" altLang="ko-KR" sz="700" dirty="0"/>
              <a:t>"</a:t>
            </a:r>
            <a:r>
              <a:rPr lang="it-IT" altLang="ko-KR" sz="700" dirty="0" smtClean="0"/>
              <a:t>http</a:t>
            </a:r>
            <a:r>
              <a:rPr lang="it-IT" altLang="ko-KR" sz="700" dirty="0"/>
              <a:t>://www.graceland.com</a:t>
            </a:r>
            <a:r>
              <a:rPr lang="it-IT" altLang="ko-KR" sz="700" dirty="0" smtClean="0"/>
              <a:t>/</a:t>
            </a:r>
            <a:r>
              <a:rPr lang="en-US" altLang="ko-KR" sz="700" dirty="0" smtClean="0"/>
              <a:t>"</a:t>
            </a:r>
            <a:r>
              <a:rPr lang="it-IT" altLang="ko-KR" sz="700" dirty="0" smtClean="0"/>
              <a:t>&gt;</a:t>
            </a:r>
            <a:r>
              <a:rPr lang="it-IT" altLang="ko-KR" sz="700" dirty="0"/>
              <a:t>Elvis Home Graceland&lt;/a&gt;&lt;/li&gt;</a:t>
            </a:r>
          </a:p>
          <a:p>
            <a:r>
              <a:rPr lang="it-IT" altLang="ko-KR" sz="700" dirty="0"/>
              <a:t>          &lt;li&gt;&lt;a href</a:t>
            </a:r>
            <a:r>
              <a:rPr lang="it-IT" altLang="ko-KR" sz="700" dirty="0" smtClean="0"/>
              <a:t>=</a:t>
            </a:r>
            <a:r>
              <a:rPr lang="en-US" altLang="ko-KR" sz="700" dirty="0" smtClean="0"/>
              <a:t>"</a:t>
            </a:r>
            <a:r>
              <a:rPr lang="it-IT" altLang="ko-KR" sz="700" dirty="0" smtClean="0"/>
              <a:t>http</a:t>
            </a:r>
            <a:r>
              <a:rPr lang="it-IT" altLang="ko-KR" sz="700" dirty="0"/>
              <a:t>://</a:t>
            </a:r>
            <a:r>
              <a:rPr lang="it-IT" altLang="ko-KR" sz="700" dirty="0" smtClean="0"/>
              <a:t>www.last.fm/music/Elvis+Presley</a:t>
            </a:r>
            <a:r>
              <a:rPr lang="en-US" altLang="ko-KR" sz="700" dirty="0" smtClean="0"/>
              <a:t>"</a:t>
            </a:r>
            <a:r>
              <a:rPr lang="it-IT" altLang="ko-KR" sz="700" dirty="0" smtClean="0"/>
              <a:t>&gt;</a:t>
            </a:r>
            <a:r>
              <a:rPr lang="it-IT" altLang="ko-KR" sz="700" dirty="0"/>
              <a:t>Free Listening, Video&lt;/a&gt;&lt;/li&gt;</a:t>
            </a:r>
          </a:p>
          <a:p>
            <a:r>
              <a:rPr lang="en-US" altLang="ko-KR" sz="700" dirty="0"/>
              <a:t>        &lt;/</a:t>
            </a:r>
            <a:r>
              <a:rPr lang="en-US" altLang="ko-KR" sz="700" dirty="0" err="1"/>
              <a:t>ul</a:t>
            </a:r>
            <a:r>
              <a:rPr lang="en-US" altLang="ko-KR" sz="700" dirty="0"/>
              <a:t>&gt;</a:t>
            </a:r>
          </a:p>
          <a:p>
            <a:r>
              <a:rPr lang="en-US" altLang="ko-KR" sz="700" dirty="0"/>
              <a:t>      &lt;/li&gt;</a:t>
            </a:r>
          </a:p>
          <a:p>
            <a:r>
              <a:rPr lang="en-US" altLang="ko-KR" sz="700" dirty="0"/>
              <a:t>    &lt;/</a:t>
            </a:r>
            <a:r>
              <a:rPr lang="en-US" altLang="ko-KR" sz="700" dirty="0" err="1"/>
              <a:t>ul</a:t>
            </a:r>
            <a:r>
              <a:rPr lang="en-US" altLang="ko-KR" sz="700" dirty="0"/>
              <a:t>&gt;</a:t>
            </a:r>
          </a:p>
          <a:p>
            <a:r>
              <a:rPr lang="en-US" altLang="ko-KR" sz="700" dirty="0"/>
              <a:t>  </a:t>
            </a:r>
            <a:r>
              <a:rPr lang="en-US" altLang="ko-KR" sz="700" b="1" dirty="0"/>
              <a:t>&lt;/</a:t>
            </a:r>
            <a:r>
              <a:rPr lang="en-US" altLang="ko-KR" sz="700" b="1" dirty="0" err="1"/>
              <a:t>nav</a:t>
            </a:r>
            <a:r>
              <a:rPr lang="en-US" altLang="ko-KR" sz="700" b="1" dirty="0"/>
              <a:t>&gt;</a:t>
            </a:r>
          </a:p>
          <a:p>
            <a:r>
              <a:rPr lang="en-US" altLang="ko-KR" sz="700" dirty="0"/>
              <a:t>  </a:t>
            </a:r>
            <a:r>
              <a:rPr lang="en-US" altLang="ko-KR" sz="700" b="1" dirty="0"/>
              <a:t>&lt;footer&gt;</a:t>
            </a:r>
          </a:p>
          <a:p>
            <a:r>
              <a:rPr lang="en-US" altLang="ko-KR" sz="700" dirty="0"/>
              <a:t>    &lt;p&gt;Copyright 2015 Elvis&lt;/p&gt;</a:t>
            </a:r>
          </a:p>
          <a:p>
            <a:r>
              <a:rPr lang="en-US" altLang="ko-KR" sz="700" dirty="0"/>
              <a:t>  </a:t>
            </a:r>
            <a:r>
              <a:rPr lang="en-US" altLang="ko-KR" sz="700" b="1" dirty="0"/>
              <a:t>&lt;/footer&gt;</a:t>
            </a:r>
          </a:p>
          <a:p>
            <a:r>
              <a:rPr lang="ko-KR" altLang="en-US" sz="700" dirty="0"/>
              <a:t>  </a:t>
            </a:r>
          </a:p>
          <a:p>
            <a:r>
              <a:rPr lang="en-US" altLang="ko-KR" sz="700" dirty="0"/>
              <a:t>&lt;/body&gt;</a:t>
            </a:r>
          </a:p>
          <a:p>
            <a:r>
              <a:rPr lang="en-US" altLang="ko-KR" sz="700" dirty="0"/>
              <a:t>&lt;/html&gt;</a:t>
            </a:r>
            <a:endParaRPr lang="ko-KR" altLang="en-US" sz="700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93000" y="6021288"/>
            <a:ext cx="2232248" cy="752475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 smtClean="0"/>
              <a:t>2. HTML5 </a:t>
            </a:r>
            <a:r>
              <a:rPr lang="ko-KR" altLang="en-US" sz="1200" dirty="0" err="1" smtClean="0"/>
              <a:t>시맨틱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태그로 작성</a:t>
            </a:r>
            <a:endParaRPr lang="en-US" altLang="ko-KR" sz="1200" dirty="0" smtClean="0"/>
          </a:p>
          <a:p>
            <a:r>
              <a:rPr lang="ko-KR" altLang="en-US" sz="1200" dirty="0" smtClean="0"/>
              <a:t>   바람직한 웹 페이지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0" y="113757"/>
            <a:ext cx="4572000" cy="655564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700" dirty="0"/>
              <a:t>&lt;html&gt;</a:t>
            </a:r>
          </a:p>
          <a:p>
            <a:pPr defTabSz="180000"/>
            <a:r>
              <a:rPr lang="en-US" altLang="ko-KR" sz="700" dirty="0"/>
              <a:t>&lt;head&gt;</a:t>
            </a:r>
          </a:p>
          <a:p>
            <a:pPr defTabSz="180000"/>
            <a:r>
              <a:rPr lang="en-US" altLang="ko-KR" sz="700" dirty="0"/>
              <a:t>	</a:t>
            </a:r>
            <a:r>
              <a:rPr lang="en-US" altLang="ko-KR" sz="700" dirty="0" smtClean="0"/>
              <a:t>&lt;</a:t>
            </a:r>
            <a:r>
              <a:rPr lang="en-US" altLang="ko-KR" sz="700" dirty="0"/>
              <a:t>title&gt;Elvis Presley&lt;/title&gt;</a:t>
            </a:r>
          </a:p>
          <a:p>
            <a:pPr defTabSz="180000"/>
            <a:r>
              <a:rPr lang="en-US" altLang="ko-KR" sz="700" dirty="0"/>
              <a:t>&lt;/head&gt;</a:t>
            </a:r>
          </a:p>
          <a:p>
            <a:pPr defTabSz="180000"/>
            <a:r>
              <a:rPr lang="en-US" altLang="ko-KR" sz="700" dirty="0"/>
              <a:t>&lt;body&gt;</a:t>
            </a:r>
          </a:p>
          <a:p>
            <a:pPr defTabSz="180000"/>
            <a:r>
              <a:rPr lang="en-US" altLang="ko-KR" sz="700" b="1" dirty="0" smtClean="0"/>
              <a:t>&lt;</a:t>
            </a:r>
            <a:r>
              <a:rPr lang="en-US" altLang="ko-KR" sz="700" b="1" dirty="0"/>
              <a:t>div&gt;</a:t>
            </a:r>
          </a:p>
          <a:p>
            <a:pPr defTabSz="180000"/>
            <a:r>
              <a:rPr lang="en-US" altLang="ko-KR" sz="700" dirty="0"/>
              <a:t>	</a:t>
            </a:r>
            <a:r>
              <a:rPr lang="en-US" altLang="ko-KR" sz="700" b="1" dirty="0" smtClean="0"/>
              <a:t>&lt;</a:t>
            </a:r>
            <a:r>
              <a:rPr lang="en-US" altLang="ko-KR" sz="700" b="1" dirty="0"/>
              <a:t>div id="header"&gt;</a:t>
            </a:r>
          </a:p>
          <a:p>
            <a:pPr defTabSz="180000"/>
            <a:r>
              <a:rPr lang="pt-BR" altLang="ko-KR" sz="700" b="1" dirty="0" smtClean="0"/>
              <a:t>		&lt;</a:t>
            </a:r>
            <a:r>
              <a:rPr lang="pt-BR" altLang="ko-KR" sz="700" b="1" dirty="0"/>
              <a:t>h1&gt;&lt;a href="https://www.facebook.com/elvis"&gt;Elvis Presley&lt;/a&gt;&lt;/h1&gt;</a:t>
            </a:r>
          </a:p>
          <a:p>
            <a:pPr defTabSz="180000"/>
            <a:r>
              <a:rPr lang="en-US" altLang="ko-KR" sz="700" b="1" dirty="0" smtClean="0"/>
              <a:t>	&lt;/</a:t>
            </a:r>
            <a:r>
              <a:rPr lang="en-US" altLang="ko-KR" sz="700" b="1" dirty="0"/>
              <a:t>div&gt;</a:t>
            </a:r>
          </a:p>
          <a:p>
            <a:pPr defTabSz="180000"/>
            <a:endParaRPr lang="ko-KR" altLang="en-US" sz="700" dirty="0"/>
          </a:p>
          <a:p>
            <a:pPr defTabSz="180000"/>
            <a:r>
              <a:rPr lang="en-US" altLang="ko-KR" sz="700" dirty="0" smtClean="0"/>
              <a:t>	</a:t>
            </a:r>
            <a:r>
              <a:rPr lang="en-US" altLang="ko-KR" sz="700" b="1" dirty="0" smtClean="0"/>
              <a:t>&lt;</a:t>
            </a:r>
            <a:r>
              <a:rPr lang="en-US" altLang="ko-KR" sz="700" b="1" dirty="0"/>
              <a:t>div id="container"&gt;</a:t>
            </a:r>
          </a:p>
          <a:p>
            <a:pPr defTabSz="180000"/>
            <a:r>
              <a:rPr lang="en-US" altLang="ko-KR" sz="700" dirty="0" smtClean="0"/>
              <a:t>		</a:t>
            </a:r>
            <a:r>
              <a:rPr lang="en-US" altLang="ko-KR" sz="700" b="1" dirty="0" smtClean="0"/>
              <a:t>&lt;</a:t>
            </a:r>
            <a:r>
              <a:rPr lang="en-US" altLang="ko-KR" sz="700" b="1" dirty="0"/>
              <a:t>div&gt;               </a:t>
            </a:r>
          </a:p>
          <a:p>
            <a:pPr defTabSz="180000"/>
            <a:r>
              <a:rPr lang="en-US" altLang="ko-KR" sz="700" dirty="0" smtClean="0"/>
              <a:t>			</a:t>
            </a:r>
            <a:r>
              <a:rPr lang="en-US" altLang="ko-KR" sz="700" b="1" dirty="0" smtClean="0"/>
              <a:t>&lt;</a:t>
            </a:r>
            <a:r>
              <a:rPr lang="en-US" altLang="ko-KR" sz="700" b="1" dirty="0"/>
              <a:t>div id="post-1"&gt;</a:t>
            </a:r>
          </a:p>
          <a:p>
            <a:pPr defTabSz="180000"/>
            <a:r>
              <a:rPr lang="pt-BR" altLang="ko-KR" sz="700" dirty="0" smtClean="0"/>
              <a:t>				&lt;</a:t>
            </a:r>
            <a:r>
              <a:rPr lang="pt-BR" altLang="ko-KR" sz="700" dirty="0"/>
              <a:t>h2&gt;&lt;a href="https://ko.wikipedia.org/wiki/</a:t>
            </a:r>
            <a:r>
              <a:rPr lang="ko-KR" altLang="pt-BR" sz="700" dirty="0" err="1"/>
              <a:t>엘비스</a:t>
            </a:r>
            <a:r>
              <a:rPr lang="pt-BR" altLang="ko-KR" sz="700" dirty="0"/>
              <a:t>_</a:t>
            </a:r>
            <a:r>
              <a:rPr lang="ko-KR" altLang="pt-BR" sz="700" dirty="0" err="1"/>
              <a:t>프레슬리</a:t>
            </a:r>
            <a:r>
              <a:rPr lang="pt-BR" altLang="ko-KR" sz="700" dirty="0"/>
              <a:t>"&gt;</a:t>
            </a:r>
          </a:p>
          <a:p>
            <a:pPr defTabSz="180000"/>
            <a:r>
              <a:rPr lang="en-US" altLang="ko-KR" sz="700" dirty="0" smtClean="0"/>
              <a:t>						Who </a:t>
            </a:r>
            <a:r>
              <a:rPr lang="en-US" altLang="ko-KR" sz="700" dirty="0"/>
              <a:t>is Elvis?&lt;/a&gt;&lt;/h2&gt;</a:t>
            </a:r>
          </a:p>
          <a:p>
            <a:pPr defTabSz="180000"/>
            <a:r>
              <a:rPr lang="ko-KR" altLang="en-US" sz="700" dirty="0"/>
              <a:t>    </a:t>
            </a:r>
          </a:p>
          <a:p>
            <a:pPr defTabSz="180000"/>
            <a:r>
              <a:rPr lang="en-US" altLang="ko-KR" sz="700" dirty="0" smtClean="0"/>
              <a:t>				&lt;</a:t>
            </a:r>
            <a:r>
              <a:rPr lang="en-US" altLang="ko-KR" sz="700" dirty="0"/>
              <a:t>div class="entry"&gt;</a:t>
            </a:r>
          </a:p>
          <a:p>
            <a:pPr defTabSz="180000"/>
            <a:r>
              <a:rPr lang="en-US" altLang="ko-KR" sz="700" dirty="0" smtClean="0"/>
              <a:t>					&lt;</a:t>
            </a:r>
            <a:r>
              <a:rPr lang="en-US" altLang="ko-KR" sz="700" dirty="0"/>
              <a:t>p&gt;</a:t>
            </a:r>
            <a:r>
              <a:rPr lang="ko-KR" altLang="en-US" sz="700" dirty="0" err="1"/>
              <a:t>엘비스</a:t>
            </a:r>
            <a:r>
              <a:rPr lang="ko-KR" altLang="en-US" sz="700" dirty="0"/>
              <a:t> </a:t>
            </a:r>
            <a:r>
              <a:rPr lang="ko-KR" altLang="en-US" sz="700" dirty="0" err="1"/>
              <a:t>프레슬리는</a:t>
            </a:r>
            <a:r>
              <a:rPr lang="ko-KR" altLang="en-US" sz="700" dirty="0"/>
              <a:t> </a:t>
            </a:r>
            <a:r>
              <a:rPr lang="en-US" altLang="ko-KR" sz="700" dirty="0"/>
              <a:t>20</a:t>
            </a:r>
            <a:r>
              <a:rPr lang="ko-KR" altLang="en-US" sz="700" dirty="0"/>
              <a:t>세기 가장 잘 알려진 미국 가수 중 한</a:t>
            </a:r>
          </a:p>
          <a:p>
            <a:pPr defTabSz="180000"/>
            <a:r>
              <a:rPr lang="en-US" altLang="ko-KR" sz="700" dirty="0" smtClean="0"/>
              <a:t>					</a:t>
            </a:r>
            <a:r>
              <a:rPr lang="ko-KR" altLang="en-US" sz="700" dirty="0" smtClean="0"/>
              <a:t>명이었다</a:t>
            </a:r>
            <a:r>
              <a:rPr lang="en-US" altLang="ko-KR" sz="700" dirty="0"/>
              <a:t>. </a:t>
            </a:r>
            <a:r>
              <a:rPr lang="ko-KR" altLang="en-US" sz="700" dirty="0"/>
              <a:t>하나의 문화 아이콘으로</a:t>
            </a:r>
            <a:r>
              <a:rPr lang="en-US" altLang="ko-KR" sz="700" dirty="0"/>
              <a:t>, </a:t>
            </a:r>
            <a:r>
              <a:rPr lang="ko-KR" altLang="en-US" sz="700" dirty="0" err="1"/>
              <a:t>엘비스의</a:t>
            </a:r>
            <a:r>
              <a:rPr lang="ko-KR" altLang="en-US" sz="700" dirty="0"/>
              <a:t> 음악들은</a:t>
            </a:r>
          </a:p>
          <a:p>
            <a:pPr defTabSz="180000"/>
            <a:r>
              <a:rPr lang="en-US" altLang="ko-KR" sz="700" dirty="0" smtClean="0"/>
              <a:t>					</a:t>
            </a:r>
            <a:r>
              <a:rPr lang="ko-KR" altLang="en-US" sz="700" dirty="0" smtClean="0"/>
              <a:t>세계적으로 </a:t>
            </a:r>
            <a:r>
              <a:rPr lang="ko-KR" altLang="en-US" sz="700" dirty="0"/>
              <a:t>선풍적인 인기를 끌었으며 </a:t>
            </a:r>
            <a:r>
              <a:rPr lang="en-US" altLang="ko-KR" sz="700" dirty="0"/>
              <a:t>"</a:t>
            </a:r>
            <a:r>
              <a:rPr lang="ko-KR" altLang="en-US" sz="700" dirty="0"/>
              <a:t>로큰롤의 제왕</a:t>
            </a:r>
            <a:r>
              <a:rPr lang="en-US" altLang="ko-KR" sz="700" dirty="0"/>
              <a:t>"</a:t>
            </a:r>
            <a:r>
              <a:rPr lang="ko-KR" altLang="en-US" sz="700" dirty="0"/>
              <a:t>으로</a:t>
            </a:r>
          </a:p>
          <a:p>
            <a:pPr defTabSz="180000"/>
            <a:r>
              <a:rPr lang="en-US" altLang="ko-KR" sz="700" dirty="0" smtClean="0"/>
              <a:t>					</a:t>
            </a:r>
            <a:r>
              <a:rPr lang="ko-KR" altLang="en-US" sz="700" dirty="0" err="1" smtClean="0"/>
              <a:t>불리곤한다</a:t>
            </a:r>
            <a:r>
              <a:rPr lang="en-US" altLang="ko-KR" sz="700" dirty="0"/>
              <a:t>. </a:t>
            </a:r>
            <a:r>
              <a:rPr lang="ko-KR" altLang="en-US" sz="700" dirty="0"/>
              <a:t>그는 미시시피 주의 </a:t>
            </a:r>
            <a:r>
              <a:rPr lang="ko-KR" altLang="en-US" sz="700" dirty="0" err="1"/>
              <a:t>투펄로에서</a:t>
            </a:r>
            <a:r>
              <a:rPr lang="ko-KR" altLang="en-US" sz="700" dirty="0"/>
              <a:t> 태어났다</a:t>
            </a:r>
            <a:r>
              <a:rPr lang="en-US" altLang="ko-KR" sz="700" dirty="0"/>
              <a:t>.&lt;/p&gt;</a:t>
            </a:r>
          </a:p>
          <a:p>
            <a:pPr defTabSz="180000"/>
            <a:r>
              <a:rPr lang="en-US" altLang="ko-KR" sz="700" dirty="0" smtClean="0"/>
              <a:t>				&lt;/</a:t>
            </a:r>
            <a:r>
              <a:rPr lang="en-US" altLang="ko-KR" sz="700" dirty="0"/>
              <a:t>div&gt;</a:t>
            </a:r>
          </a:p>
          <a:p>
            <a:pPr defTabSz="180000"/>
            <a:r>
              <a:rPr lang="en-US" altLang="ko-KR" sz="700" dirty="0" smtClean="0"/>
              <a:t>			</a:t>
            </a:r>
            <a:r>
              <a:rPr lang="en-US" altLang="ko-KR" sz="700" b="1" dirty="0" smtClean="0"/>
              <a:t>&lt;/</a:t>
            </a:r>
            <a:r>
              <a:rPr lang="en-US" altLang="ko-KR" sz="700" b="1" dirty="0"/>
              <a:t>div&gt;</a:t>
            </a:r>
          </a:p>
          <a:p>
            <a:pPr defTabSz="180000"/>
            <a:endParaRPr lang="ko-KR" altLang="en-US" sz="700" dirty="0"/>
          </a:p>
          <a:p>
            <a:pPr defTabSz="180000"/>
            <a:r>
              <a:rPr lang="en-US" altLang="ko-KR" sz="700" dirty="0" smtClean="0"/>
              <a:t>			</a:t>
            </a:r>
            <a:r>
              <a:rPr lang="en-US" altLang="ko-KR" sz="700" b="1" dirty="0" smtClean="0"/>
              <a:t>&lt;</a:t>
            </a:r>
            <a:r>
              <a:rPr lang="en-US" altLang="ko-KR" sz="700" b="1" dirty="0"/>
              <a:t>div id="post-2"&gt;</a:t>
            </a:r>
          </a:p>
          <a:p>
            <a:pPr defTabSz="180000"/>
            <a:r>
              <a:rPr lang="pt-BR" altLang="ko-KR" sz="700" dirty="0" smtClean="0"/>
              <a:t>				&lt;</a:t>
            </a:r>
            <a:r>
              <a:rPr lang="pt-BR" altLang="ko-KR" sz="700" dirty="0"/>
              <a:t>h2&gt;&lt;a href="http://www.biography.com/people/elvis-presley-9446466"&gt;</a:t>
            </a:r>
          </a:p>
          <a:p>
            <a:pPr defTabSz="180000"/>
            <a:r>
              <a:rPr lang="en-US" altLang="ko-KR" sz="700" dirty="0" smtClean="0"/>
              <a:t>						His </a:t>
            </a:r>
            <a:r>
              <a:rPr lang="en-US" altLang="ko-KR" sz="700" dirty="0"/>
              <a:t>music and life&lt;/a&gt;&lt;/h2&gt;</a:t>
            </a:r>
          </a:p>
          <a:p>
            <a:pPr defTabSz="180000"/>
            <a:r>
              <a:rPr lang="ko-KR" altLang="en-US" sz="700" dirty="0"/>
              <a:t>        </a:t>
            </a:r>
          </a:p>
          <a:p>
            <a:pPr defTabSz="180000"/>
            <a:r>
              <a:rPr lang="en-US" altLang="ko-KR" sz="700" dirty="0" smtClean="0"/>
              <a:t>				&lt;</a:t>
            </a:r>
            <a:r>
              <a:rPr lang="en-US" altLang="ko-KR" sz="700" dirty="0"/>
              <a:t>div class="entry"&gt;</a:t>
            </a:r>
          </a:p>
          <a:p>
            <a:pPr defTabSz="180000"/>
            <a:r>
              <a:rPr lang="en-US" altLang="ko-KR" sz="700" dirty="0" smtClean="0"/>
              <a:t>					&lt;</a:t>
            </a:r>
            <a:r>
              <a:rPr lang="en-US" altLang="ko-KR" sz="700" dirty="0"/>
              <a:t>p&gt;Presley received his first guitar as a gift</a:t>
            </a:r>
          </a:p>
          <a:p>
            <a:pPr defTabSz="180000"/>
            <a:r>
              <a:rPr lang="en-US" altLang="ko-KR" sz="700" dirty="0" smtClean="0"/>
              <a:t>					from </a:t>
            </a:r>
            <a:r>
              <a:rPr lang="en-US" altLang="ko-KR" sz="700" dirty="0"/>
              <a:t>his mother on his 11th birthday in 1946</a:t>
            </a:r>
          </a:p>
          <a:p>
            <a:pPr defTabSz="180000"/>
            <a:r>
              <a:rPr lang="en-US" altLang="ko-KR" sz="700" dirty="0" smtClean="0"/>
              <a:t>					and </a:t>
            </a:r>
            <a:r>
              <a:rPr lang="en-US" altLang="ko-KR" sz="700" dirty="0"/>
              <a:t>had his first taste of musical success</a:t>
            </a:r>
          </a:p>
          <a:p>
            <a:pPr defTabSz="180000"/>
            <a:r>
              <a:rPr lang="en-US" altLang="ko-KR" sz="700" dirty="0" smtClean="0"/>
              <a:t>					a </a:t>
            </a:r>
            <a:r>
              <a:rPr lang="en-US" altLang="ko-KR" sz="700" dirty="0"/>
              <a:t>few years later when he won a talent show</a:t>
            </a:r>
          </a:p>
          <a:p>
            <a:pPr defTabSz="180000"/>
            <a:r>
              <a:rPr lang="en-US" altLang="ko-KR" sz="700" dirty="0" smtClean="0"/>
              <a:t>					at </a:t>
            </a:r>
            <a:r>
              <a:rPr lang="en-US" altLang="ko-KR" sz="700" dirty="0" err="1"/>
              <a:t>Humes</a:t>
            </a:r>
            <a:r>
              <a:rPr lang="en-US" altLang="ko-KR" sz="700" dirty="0"/>
              <a:t> High School in Memphis. &lt;/p&gt;</a:t>
            </a:r>
          </a:p>
          <a:p>
            <a:pPr defTabSz="180000"/>
            <a:r>
              <a:rPr lang="en-US" altLang="ko-KR" sz="700" dirty="0" smtClean="0"/>
              <a:t>				&lt;/</a:t>
            </a:r>
            <a:r>
              <a:rPr lang="en-US" altLang="ko-KR" sz="700" dirty="0"/>
              <a:t>div&gt;</a:t>
            </a:r>
          </a:p>
          <a:p>
            <a:pPr defTabSz="180000"/>
            <a:r>
              <a:rPr lang="en-US" altLang="ko-KR" sz="700" dirty="0" smtClean="0"/>
              <a:t>			</a:t>
            </a:r>
            <a:r>
              <a:rPr lang="en-US" altLang="ko-KR" sz="700" b="1" dirty="0" smtClean="0"/>
              <a:t>&lt;/</a:t>
            </a:r>
            <a:r>
              <a:rPr lang="en-US" altLang="ko-KR" sz="700" b="1" dirty="0"/>
              <a:t>div&gt;</a:t>
            </a:r>
          </a:p>
          <a:p>
            <a:pPr defTabSz="180000"/>
            <a:r>
              <a:rPr lang="en-US" altLang="ko-KR" sz="700" dirty="0" smtClean="0"/>
              <a:t>		</a:t>
            </a:r>
            <a:r>
              <a:rPr lang="en-US" altLang="ko-KR" sz="700" b="1" dirty="0" smtClean="0"/>
              <a:t>&lt;/</a:t>
            </a:r>
            <a:r>
              <a:rPr lang="en-US" altLang="ko-KR" sz="700" b="1" dirty="0"/>
              <a:t>div&gt;</a:t>
            </a:r>
          </a:p>
          <a:p>
            <a:pPr defTabSz="180000"/>
            <a:r>
              <a:rPr lang="en-US" altLang="ko-KR" sz="700" b="1" dirty="0" smtClean="0"/>
              <a:t>		&lt;</a:t>
            </a:r>
            <a:r>
              <a:rPr lang="en-US" altLang="ko-KR" sz="700" b="1" dirty="0"/>
              <a:t>div&gt;</a:t>
            </a:r>
          </a:p>
          <a:p>
            <a:pPr defTabSz="180000"/>
            <a:r>
              <a:rPr lang="en-US" altLang="ko-KR" sz="700" dirty="0" smtClean="0"/>
              <a:t>			&lt;</a:t>
            </a:r>
            <a:r>
              <a:rPr lang="en-US" altLang="ko-KR" sz="700" dirty="0"/>
              <a:t>a </a:t>
            </a:r>
            <a:r>
              <a:rPr lang="en-US" altLang="ko-KR" sz="700" dirty="0" err="1"/>
              <a:t>href</a:t>
            </a:r>
            <a:r>
              <a:rPr lang="en-US" altLang="ko-KR" sz="700" dirty="0"/>
              <a:t>=""&gt;&amp;</a:t>
            </a:r>
            <a:r>
              <a:rPr lang="en-US" altLang="ko-KR" sz="700" dirty="0" err="1"/>
              <a:t>laquo</a:t>
            </a:r>
            <a:r>
              <a:rPr lang="en-US" altLang="ko-KR" sz="700" dirty="0"/>
              <a:t>; Previous Entries&lt;/a&gt;</a:t>
            </a:r>
          </a:p>
          <a:p>
            <a:pPr defTabSz="180000"/>
            <a:r>
              <a:rPr lang="en-US" altLang="ko-KR" sz="700" dirty="0" smtClean="0"/>
              <a:t>	    </a:t>
            </a:r>
            <a:r>
              <a:rPr lang="en-US" altLang="ko-KR" sz="700" b="1" dirty="0"/>
              <a:t>&lt;/div&gt;</a:t>
            </a:r>
          </a:p>
          <a:p>
            <a:pPr defTabSz="180000"/>
            <a:r>
              <a:rPr lang="en-US" altLang="ko-KR" sz="700" dirty="0" smtClean="0"/>
              <a:t>	</a:t>
            </a:r>
            <a:r>
              <a:rPr lang="en-US" altLang="ko-KR" sz="700" b="1" dirty="0" smtClean="0"/>
              <a:t>&lt;/</a:t>
            </a:r>
            <a:r>
              <a:rPr lang="en-US" altLang="ko-KR" sz="700" b="1" dirty="0"/>
              <a:t>div&gt;</a:t>
            </a:r>
          </a:p>
          <a:p>
            <a:pPr defTabSz="180000"/>
            <a:endParaRPr lang="ko-KR" altLang="en-US" sz="700" dirty="0"/>
          </a:p>
          <a:p>
            <a:pPr defTabSz="180000"/>
            <a:r>
              <a:rPr lang="en-US" altLang="ko-KR" sz="700" dirty="0" smtClean="0"/>
              <a:t>	</a:t>
            </a:r>
            <a:r>
              <a:rPr lang="en-US" altLang="ko-KR" sz="700" b="1" dirty="0" smtClean="0"/>
              <a:t>&lt;</a:t>
            </a:r>
            <a:r>
              <a:rPr lang="en-US" altLang="ko-KR" sz="700" b="1" dirty="0"/>
              <a:t>div id="navigation"&gt;</a:t>
            </a:r>
          </a:p>
          <a:p>
            <a:pPr defTabSz="180000"/>
            <a:r>
              <a:rPr lang="en-US" altLang="ko-KR" sz="700" dirty="0" smtClean="0"/>
              <a:t>		&lt;</a:t>
            </a:r>
            <a:r>
              <a:rPr lang="en-US" altLang="ko-KR" sz="700" dirty="0" err="1"/>
              <a:t>ul</a:t>
            </a:r>
            <a:r>
              <a:rPr lang="en-US" altLang="ko-KR" sz="700" dirty="0"/>
              <a:t>&gt;</a:t>
            </a:r>
          </a:p>
          <a:p>
            <a:pPr defTabSz="180000"/>
            <a:r>
              <a:rPr lang="en-US" altLang="ko-KR" sz="700" dirty="0" smtClean="0"/>
              <a:t>			&lt;</a:t>
            </a:r>
            <a:r>
              <a:rPr lang="en-US" altLang="ko-KR" sz="700" dirty="0"/>
              <a:t>li&gt;&lt;h2&gt;Archives&lt;/h2&gt;</a:t>
            </a:r>
          </a:p>
          <a:p>
            <a:pPr defTabSz="180000"/>
            <a:r>
              <a:rPr lang="en-US" altLang="ko-KR" sz="700" dirty="0" smtClean="0"/>
              <a:t>				&lt;</a:t>
            </a:r>
            <a:r>
              <a:rPr lang="en-US" altLang="ko-KR" sz="700" dirty="0" err="1"/>
              <a:t>ul</a:t>
            </a:r>
            <a:r>
              <a:rPr lang="en-US" altLang="ko-KR" sz="700" dirty="0"/>
              <a:t>&gt;</a:t>
            </a:r>
          </a:p>
          <a:p>
            <a:pPr defTabSz="180000"/>
            <a:r>
              <a:rPr lang="en-US" altLang="ko-KR" sz="700" dirty="0" smtClean="0"/>
              <a:t>					&lt;</a:t>
            </a:r>
            <a:r>
              <a:rPr lang="en-US" altLang="ko-KR" sz="700" dirty="0"/>
              <a:t>li&gt;&lt;a </a:t>
            </a:r>
            <a:r>
              <a:rPr lang="en-US" altLang="ko-KR" sz="700" dirty="0" err="1" smtClean="0"/>
              <a:t>href</a:t>
            </a:r>
            <a:r>
              <a:rPr lang="en-US" altLang="ko-KR" sz="700" dirty="0"/>
              <a:t>="http://www.elvisthemusic.com</a:t>
            </a:r>
            <a:r>
              <a:rPr lang="en-US" altLang="ko-KR" sz="700" dirty="0" smtClean="0"/>
              <a:t>/"&gt;</a:t>
            </a:r>
            <a:r>
              <a:rPr lang="en-US" altLang="ko-KR" sz="700" dirty="0"/>
              <a:t>Elvis The Music&lt;/a&gt;&lt;/li&gt;</a:t>
            </a:r>
          </a:p>
          <a:p>
            <a:pPr defTabSz="180000"/>
            <a:r>
              <a:rPr lang="it-IT" altLang="ko-KR" sz="700" dirty="0" smtClean="0"/>
              <a:t>					&lt;</a:t>
            </a:r>
            <a:r>
              <a:rPr lang="it-IT" altLang="ko-KR" sz="700" dirty="0"/>
              <a:t>li&gt;&lt;a href</a:t>
            </a:r>
            <a:r>
              <a:rPr lang="it-IT" altLang="ko-KR" sz="700" dirty="0" smtClean="0"/>
              <a:t>=</a:t>
            </a:r>
            <a:r>
              <a:rPr lang="en-US" altLang="ko-KR" sz="700" dirty="0" smtClean="0"/>
              <a:t>"</a:t>
            </a:r>
            <a:r>
              <a:rPr lang="it-IT" altLang="ko-KR" sz="700" dirty="0" smtClean="0"/>
              <a:t>http</a:t>
            </a:r>
            <a:r>
              <a:rPr lang="it-IT" altLang="ko-KR" sz="700" dirty="0"/>
              <a:t>://www.graceland.com</a:t>
            </a:r>
            <a:r>
              <a:rPr lang="it-IT" altLang="ko-KR" sz="700" dirty="0" smtClean="0"/>
              <a:t>/</a:t>
            </a:r>
            <a:r>
              <a:rPr lang="en-US" altLang="ko-KR" sz="700" dirty="0">
                <a:solidFill>
                  <a:prstClr val="black"/>
                </a:solidFill>
              </a:rPr>
              <a:t>"</a:t>
            </a:r>
            <a:r>
              <a:rPr lang="it-IT" altLang="ko-KR" sz="700" dirty="0" smtClean="0"/>
              <a:t>&gt;</a:t>
            </a:r>
            <a:r>
              <a:rPr lang="it-IT" altLang="ko-KR" sz="700" dirty="0"/>
              <a:t>Elvis Home Graceland&lt;/a&gt;&lt;/li&gt;</a:t>
            </a:r>
          </a:p>
          <a:p>
            <a:pPr defTabSz="180000"/>
            <a:r>
              <a:rPr lang="it-IT" altLang="ko-KR" sz="700" dirty="0" smtClean="0"/>
              <a:t>					&lt;</a:t>
            </a:r>
            <a:r>
              <a:rPr lang="it-IT" altLang="ko-KR" sz="700" dirty="0"/>
              <a:t>li&gt;&lt;a href</a:t>
            </a:r>
            <a:r>
              <a:rPr lang="it-IT" altLang="ko-KR" sz="700" dirty="0" smtClean="0"/>
              <a:t>=</a:t>
            </a:r>
            <a:r>
              <a:rPr lang="en-US" altLang="ko-KR" sz="700" dirty="0" smtClean="0"/>
              <a:t>"</a:t>
            </a:r>
            <a:r>
              <a:rPr lang="it-IT" altLang="ko-KR" sz="700" dirty="0" smtClean="0"/>
              <a:t>http</a:t>
            </a:r>
            <a:r>
              <a:rPr lang="it-IT" altLang="ko-KR" sz="700" dirty="0"/>
              <a:t>://</a:t>
            </a:r>
            <a:r>
              <a:rPr lang="it-IT" altLang="ko-KR" sz="700" dirty="0" smtClean="0"/>
              <a:t>www.last.fm/music/Elvis+Presley</a:t>
            </a:r>
            <a:r>
              <a:rPr lang="en-US" altLang="ko-KR" sz="700" dirty="0" smtClean="0"/>
              <a:t>"</a:t>
            </a:r>
            <a:r>
              <a:rPr lang="it-IT" altLang="ko-KR" sz="700" dirty="0" smtClean="0"/>
              <a:t>&gt;</a:t>
            </a:r>
            <a:r>
              <a:rPr lang="it-IT" altLang="ko-KR" sz="700" dirty="0"/>
              <a:t>Free Listening, Video&lt;/a&gt;&lt;/li&gt;</a:t>
            </a:r>
          </a:p>
          <a:p>
            <a:pPr defTabSz="180000"/>
            <a:r>
              <a:rPr lang="en-US" altLang="ko-KR" sz="700" dirty="0" smtClean="0"/>
              <a:t>				&lt;/</a:t>
            </a:r>
            <a:r>
              <a:rPr lang="en-US" altLang="ko-KR" sz="700" dirty="0" err="1"/>
              <a:t>ul</a:t>
            </a:r>
            <a:r>
              <a:rPr lang="en-US" altLang="ko-KR" sz="700" dirty="0"/>
              <a:t>&gt;</a:t>
            </a:r>
          </a:p>
          <a:p>
            <a:pPr defTabSz="180000"/>
            <a:r>
              <a:rPr lang="en-US" altLang="ko-KR" sz="700" dirty="0" smtClean="0"/>
              <a:t>			&lt;/</a:t>
            </a:r>
            <a:r>
              <a:rPr lang="en-US" altLang="ko-KR" sz="700" dirty="0"/>
              <a:t>li&gt;</a:t>
            </a:r>
          </a:p>
          <a:p>
            <a:pPr defTabSz="180000"/>
            <a:r>
              <a:rPr lang="en-US" altLang="ko-KR" sz="700" dirty="0" smtClean="0"/>
              <a:t>		&lt;/</a:t>
            </a:r>
            <a:r>
              <a:rPr lang="en-US" altLang="ko-KR" sz="700" dirty="0" err="1"/>
              <a:t>ul</a:t>
            </a:r>
            <a:r>
              <a:rPr lang="en-US" altLang="ko-KR" sz="700" dirty="0"/>
              <a:t>&gt;</a:t>
            </a:r>
          </a:p>
          <a:p>
            <a:pPr defTabSz="180000"/>
            <a:r>
              <a:rPr lang="en-US" altLang="ko-KR" sz="700" dirty="0" smtClean="0"/>
              <a:t>	</a:t>
            </a:r>
            <a:r>
              <a:rPr lang="en-US" altLang="ko-KR" sz="700" b="1" dirty="0" smtClean="0"/>
              <a:t>&lt;/</a:t>
            </a:r>
            <a:r>
              <a:rPr lang="en-US" altLang="ko-KR" sz="700" b="1" dirty="0"/>
              <a:t>div&gt;</a:t>
            </a:r>
          </a:p>
          <a:p>
            <a:pPr defTabSz="180000"/>
            <a:endParaRPr lang="ko-KR" altLang="en-US" sz="700" dirty="0"/>
          </a:p>
          <a:p>
            <a:pPr defTabSz="180000"/>
            <a:r>
              <a:rPr lang="en-US" altLang="ko-KR" sz="700" dirty="0" smtClean="0"/>
              <a:t>	</a:t>
            </a:r>
            <a:r>
              <a:rPr lang="en-US" altLang="ko-KR" sz="700" b="1" dirty="0" smtClean="0"/>
              <a:t>&lt;</a:t>
            </a:r>
            <a:r>
              <a:rPr lang="en-US" altLang="ko-KR" sz="700" b="1" dirty="0"/>
              <a:t>div id="footer"&gt;</a:t>
            </a:r>
          </a:p>
          <a:p>
            <a:pPr defTabSz="180000"/>
            <a:r>
              <a:rPr lang="en-US" altLang="ko-KR" sz="700" dirty="0" smtClean="0"/>
              <a:t>		&lt;</a:t>
            </a:r>
            <a:r>
              <a:rPr lang="en-US" altLang="ko-KR" sz="700" dirty="0"/>
              <a:t>p&gt;Copyright 2015 Elvis&lt;/p&gt;</a:t>
            </a:r>
          </a:p>
          <a:p>
            <a:pPr defTabSz="180000"/>
            <a:r>
              <a:rPr lang="en-US" altLang="ko-KR" sz="700" dirty="0" smtClean="0"/>
              <a:t>	</a:t>
            </a:r>
            <a:r>
              <a:rPr lang="en-US" altLang="ko-KR" sz="700" b="1" dirty="0" smtClean="0"/>
              <a:t>&lt;/</a:t>
            </a:r>
            <a:r>
              <a:rPr lang="en-US" altLang="ko-KR" sz="700" b="1" dirty="0"/>
              <a:t>div&gt;</a:t>
            </a:r>
          </a:p>
          <a:p>
            <a:pPr defTabSz="180000"/>
            <a:r>
              <a:rPr lang="en-US" altLang="ko-KR" sz="700" b="1" dirty="0"/>
              <a:t>&lt;/div</a:t>
            </a:r>
            <a:r>
              <a:rPr lang="en-US" altLang="ko-KR" sz="700" b="1" dirty="0" smtClean="0"/>
              <a:t>&gt;</a:t>
            </a:r>
            <a:r>
              <a:rPr lang="ko-KR" altLang="en-US" sz="700" b="1" dirty="0" smtClean="0"/>
              <a:t> </a:t>
            </a:r>
            <a:endParaRPr lang="ko-KR" altLang="en-US" sz="700" b="1" dirty="0"/>
          </a:p>
          <a:p>
            <a:pPr defTabSz="180000"/>
            <a:r>
              <a:rPr lang="en-US" altLang="ko-KR" sz="700" dirty="0"/>
              <a:t>&lt;/body</a:t>
            </a:r>
            <a:r>
              <a:rPr lang="en-US" altLang="ko-KR" sz="700" dirty="0" smtClean="0"/>
              <a:t>&gt;</a:t>
            </a:r>
          </a:p>
          <a:p>
            <a:pPr defTabSz="180000"/>
            <a:r>
              <a:rPr lang="en-US" altLang="ko-KR" sz="700" dirty="0" smtClean="0"/>
              <a:t>&lt;/</a:t>
            </a:r>
            <a:r>
              <a:rPr lang="en-US" altLang="ko-KR" sz="700" dirty="0"/>
              <a:t>html&gt;</a:t>
            </a:r>
            <a:endParaRPr lang="ko-KR" altLang="en-US" sz="700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627789" y="6093296"/>
            <a:ext cx="1960434" cy="432049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 smtClean="0"/>
              <a:t>1.</a:t>
            </a:r>
            <a:r>
              <a:rPr lang="ko-KR" altLang="en-US" sz="1200" dirty="0" smtClean="0"/>
              <a:t>기존 </a:t>
            </a:r>
            <a:r>
              <a:rPr lang="en-US" altLang="ko-KR" sz="1200" dirty="0" smtClean="0"/>
              <a:t>HTML </a:t>
            </a:r>
            <a:r>
              <a:rPr lang="ko-KR" altLang="en-US" sz="1200" dirty="0" smtClean="0"/>
              <a:t>태그로 작성</a:t>
            </a:r>
            <a:endParaRPr lang="ko-KR" altLang="en-US" sz="1200" dirty="0"/>
          </a:p>
        </p:txBody>
      </p:sp>
      <p:cxnSp>
        <p:nvCxnSpPr>
          <p:cNvPr id="9" name="직선 화살표 연결선 8"/>
          <p:cNvCxnSpPr>
            <a:stCxn id="7" idx="1"/>
          </p:cNvCxnSpPr>
          <p:nvPr/>
        </p:nvCxnSpPr>
        <p:spPr>
          <a:xfrm flipH="1">
            <a:off x="4283969" y="6309321"/>
            <a:ext cx="343820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꺾인 연결선 10"/>
          <p:cNvCxnSpPr>
            <a:stCxn id="5" idx="1"/>
          </p:cNvCxnSpPr>
          <p:nvPr/>
        </p:nvCxnSpPr>
        <p:spPr>
          <a:xfrm rot="10800000">
            <a:off x="6669842" y="6094594"/>
            <a:ext cx="223158" cy="302933"/>
          </a:xfrm>
          <a:prstGeom prst="bentConnector2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48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13064</TotalTime>
  <Words>3746</Words>
  <Application>Microsoft Office PowerPoint</Application>
  <PresentationFormat>화면 슬라이드 쇼(4:3)</PresentationFormat>
  <Paragraphs>1111</Paragraphs>
  <Slides>53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53</vt:i4>
      </vt:variant>
    </vt:vector>
  </HeadingPairs>
  <TitlesOfParts>
    <vt:vector size="63" baseType="lpstr">
      <vt:lpstr>HY나무L</vt:lpstr>
      <vt:lpstr>SourceCodePro-Regular</vt:lpstr>
      <vt:lpstr>YDVYGOStd11</vt:lpstr>
      <vt:lpstr>맑은 고딕</vt:lpstr>
      <vt:lpstr>휴먼편지체</vt:lpstr>
      <vt:lpstr>Arial</vt:lpstr>
      <vt:lpstr>Times New Roman</vt:lpstr>
      <vt:lpstr>Wingdings</vt:lpstr>
      <vt:lpstr>Wingdings 2</vt:lpstr>
      <vt:lpstr>가을</vt:lpstr>
      <vt:lpstr>제3장 HTML5 웹폼</vt:lpstr>
      <vt:lpstr>문서의 전형적인 구조 사례</vt:lpstr>
      <vt:lpstr>HTML5의 문서 구조화</vt:lpstr>
      <vt:lpstr>HTML5 시맨틱 태그로 구조화한 웹 페이지 사례</vt:lpstr>
      <vt:lpstr>시맨틱 태그</vt:lpstr>
      <vt:lpstr>문서의 모양은 구조와 별개</vt:lpstr>
      <vt:lpstr>예제 3-1 구조화된 HTML5 문서 작성</vt:lpstr>
      <vt:lpstr>기존 HTML 문서와 HTML5 문서 비교</vt:lpstr>
      <vt:lpstr>PowerPoint 프레젠테이션</vt:lpstr>
      <vt:lpstr>HTML5 문서 구조화 연습</vt:lpstr>
      <vt:lpstr>HTML5 문서 구조화 연습용 샘플 웹 페이지</vt:lpstr>
      <vt:lpstr>HTML5 문서 구조화 연습  – HTML 텍스트</vt:lpstr>
      <vt:lpstr>시맨틱 태그들</vt:lpstr>
      <vt:lpstr>예제 3-2 &lt;figure&gt; 태그 활용</vt:lpstr>
      <vt:lpstr>예제 3–3 &lt;details&gt;와 &lt;summary&gt; 활용</vt:lpstr>
      <vt:lpstr>예제 3–4 시맨틱 인라인 태그</vt:lpstr>
      <vt:lpstr>HTML5에서 제거된 태그</vt:lpstr>
      <vt:lpstr>웹 폼</vt:lpstr>
      <vt:lpstr>예제 3-5 간단한 로그인 폼 만들기</vt:lpstr>
      <vt:lpstr>폼 작성</vt:lpstr>
      <vt:lpstr>&lt;form&gt; 태그</vt:lpstr>
      <vt:lpstr>네이버 검색 사례로 폼 전송 과정 이해</vt:lpstr>
      <vt:lpstr>PowerPoint 프레젠테이션</vt:lpstr>
      <vt:lpstr>폼 요소의 종류</vt:lpstr>
      <vt:lpstr>텍스트 입력</vt:lpstr>
      <vt:lpstr>예제 3-6 텍스트 입력</vt:lpstr>
      <vt:lpstr>데이터 목록을 가진 텍스트 입력 창, &lt;datalist&gt;</vt:lpstr>
      <vt:lpstr>예제 3–7 데이터 목록을 가진 텍스트 입력</vt:lpstr>
      <vt:lpstr>텍스트/이미지 버튼 만들기</vt:lpstr>
      <vt:lpstr>예제 3–8 다양한 버튼 만들기</vt:lpstr>
      <vt:lpstr>선택형 입력 : 체크박스와 라디오버튼</vt:lpstr>
      <vt:lpstr>예제 3-9 체크박스 만들기</vt:lpstr>
      <vt:lpstr>예제 3-10 라디오버튼 만들기</vt:lpstr>
      <vt:lpstr>선택형 입력 : 콤보 박스</vt:lpstr>
      <vt:lpstr>예제 3-11 콤보 박스 만들기</vt:lpstr>
      <vt:lpstr>&lt;label&gt;로 폼 요소의 캡션 만들기</vt:lpstr>
      <vt:lpstr>예제 3-12 &lt;label&gt; 태그로 로그인 폼 만들기</vt:lpstr>
      <vt:lpstr>선택형 요소의 캡션을 &lt;label&gt;로 감싸기</vt:lpstr>
      <vt:lpstr>예제 3-13 &lt;label&gt;로 라디오버튼에 캡션 만들기</vt:lpstr>
      <vt:lpstr>HTML에서의 색 표현</vt:lpstr>
      <vt:lpstr>색 입력 폼</vt:lpstr>
      <vt:lpstr>예제 3–14 컬러 다이얼로그로 색 입력 응용</vt:lpstr>
      <vt:lpstr>시간 정보 입력 폼 요소</vt:lpstr>
      <vt:lpstr>폼 요소 작성 예</vt:lpstr>
      <vt:lpstr>PowerPoint 프레젠테이션</vt:lpstr>
      <vt:lpstr>예제 3-15 시간 정보 입력 폼 요소 활용</vt:lpstr>
      <vt:lpstr>예제 3–16 생일 날짜 입력 받기</vt:lpstr>
      <vt:lpstr>스핀버튼과 슬라이드 바로 편리한 숫자 입력</vt:lpstr>
      <vt:lpstr>예제 3-17 &lt;input type="number|range"&gt;로 편리한 숫자 입력</vt:lpstr>
      <vt:lpstr>입력할 정보의 힌트 보여주기</vt:lpstr>
      <vt:lpstr>형식을 가진 텍스트 입력</vt:lpstr>
      <vt:lpstr>예제 3–18 형식을 가진 텍스트 입력</vt:lpstr>
      <vt:lpstr>예제 3–19 폼 요소의 그룹핑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Lee kabsung</cp:lastModifiedBy>
  <cp:revision>499</cp:revision>
  <dcterms:created xsi:type="dcterms:W3CDTF">2011-08-27T14:53:28Z</dcterms:created>
  <dcterms:modified xsi:type="dcterms:W3CDTF">2019-09-29T04:50:27Z</dcterms:modified>
</cp:coreProperties>
</file>

<file path=docProps/thumbnail.jpeg>
</file>